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3"/>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
      <p:font typeface="Body Text" charset="1" panose="02000503040000020004"/>
      <p:regular r:id="rId15"/>
    </p:embeddedFont>
    <p:embeddedFont>
      <p:font typeface="Body Text Bold" charset="1" panose="02000503040000020004"/>
      <p:regular r:id="rId16"/>
    </p:embeddedFont>
    <p:embeddedFont>
      <p:font typeface="Body Text Italics" charset="1" panose="00000500000000000000"/>
      <p:regular r:id="rId17"/>
    </p:embeddedFont>
    <p:embeddedFont>
      <p:font typeface="Body Text Bold Italics" charset="1" panose="00000700000000000000"/>
      <p:regular r:id="rId18"/>
    </p:embeddedFont>
    <p:embeddedFont>
      <p:font typeface="Heading Now 71-78" charset="1" panose="00000000000000000000"/>
      <p:regular r:id="rId19"/>
    </p:embeddedFont>
    <p:embeddedFont>
      <p:font typeface="Heading Now 71-78 Bold" charset="1" panose="00000000000000000000"/>
      <p:regular r:id="rId20"/>
    </p:embeddedFont>
    <p:embeddedFont>
      <p:font typeface="Heading Now 71-78 Italics" charset="1" panose="00000500000000000000"/>
      <p:regular r:id="rId21"/>
    </p:embeddedFont>
    <p:embeddedFont>
      <p:font typeface="Heading Now 71-78 Bold Italics"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51" Target="slides/slide29.xml" Type="http://schemas.openxmlformats.org/officeDocument/2006/relationships/slide"/><Relationship Id="rId52" Target="slides/slide30.xml" Type="http://schemas.openxmlformats.org/officeDocument/2006/relationships/slide"/><Relationship Id="rId53" Target="slides/slide31.xml" Type="http://schemas.openxmlformats.org/officeDocument/2006/relationships/slide"/><Relationship Id="rId54" Target="slides/slide32.xml" Type="http://schemas.openxmlformats.org/officeDocument/2006/relationships/slide"/><Relationship Id="rId55" Target="slides/slide33.xml" Type="http://schemas.openxmlformats.org/officeDocument/2006/relationships/slide"/><Relationship Id="rId56" Target="slides/slide34.xml" Type="http://schemas.openxmlformats.org/officeDocument/2006/relationships/slide"/><Relationship Id="rId57" Target="slides/slide35.xml" Type="http://schemas.openxmlformats.org/officeDocument/2006/relationships/slide"/><Relationship Id="rId58" Target="slides/slide36.xml" Type="http://schemas.openxmlformats.org/officeDocument/2006/relationships/slide"/><Relationship Id="rId59" Target="slides/slide37.xml" Type="http://schemas.openxmlformats.org/officeDocument/2006/relationships/slide"/><Relationship Id="rId6" Target="fonts/font6.fntdata" Type="http://schemas.openxmlformats.org/officeDocument/2006/relationships/font"/><Relationship Id="rId60" Target="slides/slide38.xml" Type="http://schemas.openxmlformats.org/officeDocument/2006/relationships/slide"/><Relationship Id="rId61" Target="slides/slide39.xml" Type="http://schemas.openxmlformats.org/officeDocument/2006/relationships/slide"/><Relationship Id="rId62" Target="slides/slide40.xml" Type="http://schemas.openxmlformats.org/officeDocument/2006/relationships/slide"/><Relationship Id="rId63" Target="notesMasters/notesMaster1.xml" Type="http://schemas.openxmlformats.org/officeDocument/2006/relationships/notesMaster"/><Relationship Id="rId64" Target="theme/theme2.xml" Type="http://schemas.openxmlformats.org/officeDocument/2006/relationships/theme"/><Relationship Id="rId65" Target="notesSlides/notesSlide1.xml" Type="http://schemas.openxmlformats.org/officeDocument/2006/relationships/notesSlide"/><Relationship Id="rId66" Target="notesSlides/notesSlide2.xml" Type="http://schemas.openxmlformats.org/officeDocument/2006/relationships/notesSlide"/><Relationship Id="rId67" Target="notesSlides/notesSlide3.xml" Type="http://schemas.openxmlformats.org/officeDocument/2006/relationships/notesSlide"/><Relationship Id="rId68" Target="notesSlides/notesSlide4.xml" Type="http://schemas.openxmlformats.org/officeDocument/2006/relationships/notesSlide"/><Relationship Id="rId69" Target="notesSlides/notesSlide5.xml" Type="http://schemas.openxmlformats.org/officeDocument/2006/relationships/notesSlide"/><Relationship Id="rId7" Target="fonts/font7.fntdata" Type="http://schemas.openxmlformats.org/officeDocument/2006/relationships/font"/><Relationship Id="rId70" Target="notesSlides/notesSlide6.xml" Type="http://schemas.openxmlformats.org/officeDocument/2006/relationships/notesSlide"/><Relationship Id="rId71" Target="notesSlides/notesSlide7.xml" Type="http://schemas.openxmlformats.org/officeDocument/2006/relationships/notesSlide"/><Relationship Id="rId72" Target="notesSlides/notesSlide8.xml" Type="http://schemas.openxmlformats.org/officeDocument/2006/relationships/notesSlide"/><Relationship Id="rId73" Target="notesSlides/notesSlide9.xml" Type="http://schemas.openxmlformats.org/officeDocument/2006/relationships/notesSlide"/><Relationship Id="rId74" Target="notesSlides/notesSlide10.xml" Type="http://schemas.openxmlformats.org/officeDocument/2006/relationships/notesSlide"/><Relationship Id="rId75" Target="notesSlides/notesSlide11.xml" Type="http://schemas.openxmlformats.org/officeDocument/2006/relationships/notesSlide"/><Relationship Id="rId76" Target="notesSlides/notesSlide12.xml" Type="http://schemas.openxmlformats.org/officeDocument/2006/relationships/notesSlide"/><Relationship Id="rId77" Target="notesSlides/notesSlide13.xml" Type="http://schemas.openxmlformats.org/officeDocument/2006/relationships/notesSlide"/><Relationship Id="rId78" Target="notesSlides/notesSlide14.xml" Type="http://schemas.openxmlformats.org/officeDocument/2006/relationships/notesSlide"/><Relationship Id="rId79" Target="notesSlides/notesSlide15.xml" Type="http://schemas.openxmlformats.org/officeDocument/2006/relationships/notesSlide"/><Relationship Id="rId8" Target="fonts/font8.fntdata" Type="http://schemas.openxmlformats.org/officeDocument/2006/relationships/font"/><Relationship Id="rId80" Target="notesSlides/notesSlide16.xml" Type="http://schemas.openxmlformats.org/officeDocument/2006/relationships/notesSlide"/><Relationship Id="rId81" Target="notesSlides/notesSlide17.xml" Type="http://schemas.openxmlformats.org/officeDocument/2006/relationships/notesSlide"/><Relationship Id="rId82" Target="notesSlides/notesSlide18.xml" Type="http://schemas.openxmlformats.org/officeDocument/2006/relationships/notesSlide"/><Relationship Id="rId83" Target="notesSlides/notesSlide19.xml" Type="http://schemas.openxmlformats.org/officeDocument/2006/relationships/notesSlide"/><Relationship Id="rId84" Target="notesSlides/notesSlide20.xml" Type="http://schemas.openxmlformats.org/officeDocument/2006/relationships/notesSlide"/><Relationship Id="rId85" Target="notesSlides/notesSlide21.xml" Type="http://schemas.openxmlformats.org/officeDocument/2006/relationships/notesSlide"/><Relationship Id="rId86" Target="notesSlides/notesSlide22.xml" Type="http://schemas.openxmlformats.org/officeDocument/2006/relationships/notesSlide"/><Relationship Id="rId87" Target="notesSlides/notesSlide23.xml" Type="http://schemas.openxmlformats.org/officeDocument/2006/relationships/notesSlide"/><Relationship Id="rId88" Target="notesSlides/notesSlide24.xml" Type="http://schemas.openxmlformats.org/officeDocument/2006/relationships/notesSlide"/><Relationship Id="rId89" Target="notesSlides/notesSlide25.xml" Type="http://schemas.openxmlformats.org/officeDocument/2006/relationships/notesSlide"/><Relationship Id="rId9" Target="fonts/font9.fntdata" Type="http://schemas.openxmlformats.org/officeDocument/2006/relationships/font"/><Relationship Id="rId90" Target="notesSlides/notesSlide26.xml" Type="http://schemas.openxmlformats.org/officeDocument/2006/relationships/notesSlide"/><Relationship Id="rId91" Target="notesSlides/notesSlide27.xml" Type="http://schemas.openxmlformats.org/officeDocument/2006/relationships/notesSlide"/><Relationship Id="rId92" Target="notesSlides/notesSlide28.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Je suis ravi d'être ici aujourd'hui pour vous présenter mon travail de stage au sein de l'entreprise Aptitudes Méditerranée. Mon stage s'est déroulé dans le cadre de ma formation en développement informatique, et j'ai eu l'opportunité de travailler sur des different projets passionnant au cœur de l'entreprise. Avant de plonger dans les détails de mon travail,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t>
            </a:r>
          </a:p>
          <a:p>
            <a:r>
              <a:rPr lang="en-US"/>
              <a:t/>
            </a:r>
          </a:p>
          <a:p>
            <a:r>
              <a:rPr lang="en-US"/>
              <a:t>Dans cette présentation, je vais vous présenter les principales étapes de mon travail, les technologies que j'ai mises en œuvre et les résultats que j'ai obtenus. Je partagerai également les compétences que j'ai développées et les enseignements que j'ai tirés de cette expérience enrichissante.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 expérience de stage au sein de l'entreprise Aptitudes Méditerranée a été une période</a:t>
            </a:r>
          </a:p>
          <a:p>
            <a:r>
              <a:rPr lang="en-US"/>
              <a:t>extrêmement enrichissante et formatrice. À travers mon rôle de développeur FULL STACK au sein</a:t>
            </a:r>
          </a:p>
          <a:p>
            <a:r>
              <a:rPr lang="en-US"/>
              <a:t>d'une équipe multidisciplinaire, j'ai eu l'opportunité de plonger au cœur des projets liés à la solution</a:t>
            </a:r>
          </a:p>
          <a:p>
            <a:r>
              <a:rPr lang="en-US"/>
              <a:t>AmShop, tout en découvrant les multiples facettes de la gestion de projets logiciels.</a:t>
            </a:r>
          </a:p>
          <a:p>
            <a:r>
              <a:rPr lang="en-US"/>
              <a:t>1. Interaction avec les Clients et Résolution de Problèmes</a:t>
            </a:r>
          </a:p>
          <a:p>
            <a:r>
              <a:rPr lang="en-US"/>
              <a:t>2.Apprentissage de la Gestion de Projets </a:t>
            </a:r>
          </a:p>
          <a:p>
            <a:r>
              <a:rPr lang="en-US"/>
              <a:t>3.Difficultés Rencontrées et Leçons Apprises : 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permettez-moi de vous donner un aperçu de l'entreprise et du contexte dans lequel j'ai évolué.</a:t>
            </a:r>
          </a:p>
          <a:p>
            <a:r>
              <a:rPr lang="en-US"/>
              <a:t/>
            </a:r>
          </a:p>
          <a:p>
            <a:r>
              <a:rPr lang="en-US"/>
              <a:t>TPE:"Très Petite Entreprise"</a:t>
            </a:r>
          </a:p>
          <a:p>
            <a:r>
              <a:rPr lang="en-US"/>
              <a:t>PME:"Petite et Moyenne Entreprise".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1.Agena3000 est un logiciel ERP (Enterprise Resource Planning) conçu pour la gestion intégrée des ressources et des processus au sein d'une entreprise. Cette solution informatique centralise et automatise diverses activités commerciales, telles que la gestion des ventes, des achats, des stocks, de la production, de la comptabilité, des ressources humaines, et bien d'autres, dans le but d'améliorer l'efficacité, la coordination et la visibilité de l'ensemble des opérations d'une organisation</a:t>
            </a:r>
          </a:p>
          <a:p>
            <a:r>
              <a:rPr lang="en-US"/>
              <a:t/>
            </a:r>
          </a:p>
          <a:p>
            <a:r>
              <a:rPr lang="en-US"/>
              <a:t>b. Objectifs du projet :</a:t>
            </a:r>
          </a:p>
          <a:p>
            <a:r>
              <a:rPr lang="en-US"/>
              <a:t>L'objectif principal était de simplifier le processus de téléchargement, de traitement initial</a:t>
            </a:r>
          </a:p>
          <a:p>
            <a:r>
              <a:rPr lang="en-US"/>
              <a:t>et d'importation des fichiers depuis le FTP vers le système EBP. Cela visait à améliorer</a:t>
            </a:r>
          </a:p>
          <a:p>
            <a:r>
              <a:rPr lang="en-US"/>
              <a:t>l'efficacité du flux de travail et à réduire le risque d'erreurs manuelles.</a:t>
            </a:r>
          </a:p>
          <a:p>
            <a:r>
              <a:rPr lang="en-US"/>
              <a:t>c. Description du service EBP_RECEPTION :</a:t>
            </a:r>
          </a:p>
          <a:p>
            <a:r>
              <a:rPr lang="en-US"/>
              <a:t>Le service EBP_RECEPTION a été conçu pour exécuter les étapes clés du processus :</a:t>
            </a:r>
          </a:p>
          <a:p>
            <a:r>
              <a:rPr lang="en-US"/>
              <a:t>i. Téléchargement et traitement initial : Après le téléchargement des fichiers à partir</a:t>
            </a:r>
          </a:p>
          <a:p>
            <a:r>
              <a:rPr lang="en-US"/>
              <a:t>du FTP, le service EBP_RECEPTION les supprime du FTP. Ensuite, il transforme</a:t>
            </a:r>
          </a:p>
          <a:p>
            <a:r>
              <a:rPr lang="en-US"/>
              <a:t>ces fichiers en leur attribuant des en-têtes significatifs et en ajoutant les informations</a:t>
            </a:r>
          </a:p>
          <a:p>
            <a:r>
              <a:rPr lang="en-US"/>
              <a:t>nécessaires pour l'intégration avec le logiciel EBP. Les fichiers sont ensuite déplacés</a:t>
            </a:r>
          </a:p>
          <a:p>
            <a:r>
              <a:rPr lang="en-US"/>
              <a:t>vers un dossier spécifique appelé "A traiter".</a:t>
            </a:r>
          </a:p>
          <a:p>
            <a:r>
              <a:rPr lang="en-US"/>
              <a:t>ii. Importation dans EBP : Les fichiers ainsi traités sont ensuite importés dans EBP.</a:t>
            </a:r>
          </a:p>
          <a:p>
            <a:r>
              <a:rPr lang="en-US"/>
              <a:t>Le service s'occupe de transférer les données des fichiers Excel vers EBP de manière</a:t>
            </a:r>
          </a:p>
          <a:p>
            <a:r>
              <a:rPr lang="en-US"/>
              <a:t>13</a:t>
            </a:r>
          </a:p>
          <a:p>
            <a:r>
              <a:rPr lang="en-US"/>
              <a:t>fluide, en suivant les paramètres de configuration appropriés. Les fichiers importés</a:t>
            </a:r>
          </a:p>
          <a:p>
            <a:r>
              <a:rPr lang="en-US"/>
              <a:t>avec succès sont déplacés vers un dossier nommé "Traité".</a:t>
            </a:r>
          </a:p>
          <a:p>
            <a:r>
              <a:rPr lang="en-US"/>
              <a:t>iii. Gestion des erreurs :</a:t>
            </a:r>
          </a:p>
          <a:p>
            <a:r>
              <a:rPr lang="en-US"/>
              <a:t>En cas d'échec lors de l'importation de certains fichiers dans EBP, le service</a:t>
            </a:r>
          </a:p>
          <a:p>
            <a:r>
              <a:rPr lang="en-US"/>
              <a:t>EBP_RECEPTION les déplace vers un dossier distinct appelé "EN PANNE". De plus,</a:t>
            </a:r>
          </a:p>
          <a:p>
            <a:r>
              <a:rPr lang="en-US"/>
              <a:t>pour maintenir une communication efficace, une fonctionnalité d'envoi automatique d'emails a été mise en place. Cette fonction envoie automatiquement des e-mails aux</a:t>
            </a:r>
          </a:p>
          <a:p>
            <a:r>
              <a:rPr lang="en-US"/>
              <a:t>clients, à l'équipe de développement et au support, en fournissant les détails des erreurs</a:t>
            </a:r>
          </a:p>
          <a:p>
            <a:r>
              <a:rPr lang="en-US"/>
              <a:t>rencontrées lors de l'importation des fichiers Excel problématiques (Capture d'écran :</a:t>
            </a:r>
          </a:p>
          <a:p>
            <a:r>
              <a:rPr lang="en-US"/>
              <a:t>Notification d'Erreur Envoyée au Support)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1.Agena3000 est un logiciel ERP (Enterprise Resource Planning) conçu pour la gestion intégrée des ressources et des processus au sein d'une entreprise. Cette solution informatique centralise et automatise diverses activités commerciales, telles que la gestion des ventes, des achats, des stocks, de la production, de la comptabilité, des ressources humaines, et bien d'autres, dans le but d'améliorer l'efficacité, la coordination et la visibilité de l'ensemble des opérations d'une organisation</a:t>
            </a:r>
          </a:p>
          <a:p>
            <a:r>
              <a:rPr lang="en-US"/>
              <a:t/>
            </a:r>
          </a:p>
          <a:p>
            <a:r>
              <a:rPr lang="en-US"/>
              <a:t> </a:t>
            </a:r>
          </a:p>
          <a:p>
            <a:r>
              <a:rPr lang="en-US"/>
              <a:t> </a:t>
            </a:r>
          </a:p>
          <a:p>
            <a:r>
              <a:rPr lang="en-US"/>
              <a:t> </a:t>
            </a:r>
          </a:p>
          <a:p>
            <a:r>
              <a:rPr lang="en-US"/>
              <a:t>i. Téléchargement et traitement initial : </a:t>
            </a:r>
          </a:p>
          <a:p>
            <a:r>
              <a:rPr lang="en-US"/>
              <a:t/>
            </a:r>
          </a:p>
          <a:p>
            <a:r>
              <a:rPr lang="en-US"/>
              <a:t>du FTP, le service EBP_RECEPTION les supprime du FTP. Ensuite,</a:t>
            </a:r>
          </a:p>
          <a:p>
            <a:r>
              <a:rPr lang="en-US"/>
              <a:t/>
            </a:r>
          </a:p>
          <a:p>
            <a:r>
              <a:rPr lang="en-US"/>
              <a:t> il transforme</a:t>
            </a:r>
          </a:p>
          <a:p>
            <a:r>
              <a:rPr lang="en-US"/>
              <a:t>ces fichiers en leur attribuant des en-têtes significatifs et en ajoutant les informations</a:t>
            </a:r>
          </a:p>
          <a:p>
            <a:r>
              <a:rPr lang="en-US"/>
              <a:t>nécessaires pour l'intégration avec le logiciel EBP. </a:t>
            </a:r>
          </a:p>
          <a:p>
            <a:r>
              <a:rPr lang="en-US"/>
              <a:t/>
            </a:r>
          </a:p>
          <a:p>
            <a:r>
              <a:rPr lang="en-US"/>
              <a:t>Les fichiers sont ensuite déplacés</a:t>
            </a:r>
          </a:p>
          <a:p>
            <a:r>
              <a:rPr lang="en-US"/>
              <a:t>vers un dossier spécifique appelé "A traiter".</a:t>
            </a:r>
          </a:p>
          <a:p>
            <a:r>
              <a:rPr lang="en-US"/>
              <a:t/>
            </a:r>
          </a:p>
          <a:p>
            <a:r>
              <a:rPr lang="en-US"/>
              <a:t>ii. Importation dans EBP : Les fichiers ainsi traités sont ensuite importés dans EBP.</a:t>
            </a:r>
          </a:p>
          <a:p>
            <a:r>
              <a:rPr lang="en-US"/>
              <a:t/>
            </a:r>
          </a:p>
          <a:p>
            <a:r>
              <a:rPr lang="en-US"/>
              <a:t>Le service s'occupe de transférer les données des fichiers Excel vers EBP de manière</a:t>
            </a:r>
          </a:p>
          <a:p>
            <a:r>
              <a:rPr lang="en-US"/>
              <a:t>fluide, en suivant les paramètres de configuration appropriés. Les fichiers importés</a:t>
            </a:r>
          </a:p>
          <a:p>
            <a:r>
              <a:rPr lang="en-US"/>
              <a:t>avec succès sont déplacés vers un dossier nommé "Traité".</a:t>
            </a:r>
          </a:p>
          <a:p>
            <a:r>
              <a:rPr lang="en-US"/>
              <a:t/>
            </a:r>
          </a:p>
          <a:p>
            <a:r>
              <a:rPr lang="en-US"/>
              <a:t/>
            </a:r>
          </a:p>
          <a:p>
            <a:r>
              <a:rPr lang="en-US"/>
              <a:t>iii. Gestion des erreurs :</a:t>
            </a:r>
          </a:p>
          <a:p>
            <a:r>
              <a:rPr lang="en-US"/>
              <a:t>En cas d'échec lors de l'importation de certains fichiers dans EBP, le service</a:t>
            </a:r>
          </a:p>
          <a:p>
            <a:r>
              <a:rPr lang="en-US"/>
              <a:t>EBP_RECEPTION les déplace vers un dossier distinct appelé "EN PANNE". </a:t>
            </a:r>
          </a:p>
          <a:p>
            <a:r>
              <a:rPr lang="en-US"/>
              <a:t/>
            </a:r>
          </a:p>
          <a:p>
            <a:r>
              <a:rPr lang="en-US"/>
              <a:t/>
            </a:r>
          </a:p>
          <a:p>
            <a:r>
              <a:rPr lang="en-US"/>
              <a:t>de plus,</a:t>
            </a:r>
          </a:p>
          <a:p>
            <a:r>
              <a:rPr lang="en-US"/>
              <a:t>pour maintenir une communication efficace, une fonctionnalité d'envoi automatique d'emails a été mise en place.</a:t>
            </a:r>
          </a:p>
          <a:p>
            <a:r>
              <a:rPr lang="en-US"/>
              <a:t/>
            </a:r>
          </a:p>
          <a:p>
            <a:r>
              <a:rPr lang="en-US"/>
              <a:t>   en fournissant les détails des erreurs</a:t>
            </a:r>
          </a:p>
          <a:p>
            <a:r>
              <a:rPr lang="en-US"/>
              <a:t>rencontrées lors de l'importation des fichiers Excel problématiques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1.Agena3000 est un logiciel ERP (Enterprise Resource Planning) conçu pour la gestion intégrée des ressources et des processus au sein d'une entreprise. Cette solution informatique centralise et automatise diverses activités commerciales, telles que la gestion des ventes, des achats, des stocks, de la production, de la comptabilité, des ressources humaines, et bien d'autres, dans le but d'améliorer l'efficacité, la coordination et la visibilité de l'ensemble des opérations d'une organisation</a:t>
            </a:r>
          </a:p>
          <a:p>
            <a:r>
              <a:rPr lang="en-US"/>
              <a:t/>
            </a:r>
          </a:p>
          <a:p>
            <a:r>
              <a:rPr lang="en-US"/>
              <a:t>b. Objectifs du projet :</a:t>
            </a:r>
          </a:p>
          <a:p>
            <a:r>
              <a:rPr lang="en-US"/>
              <a:t>L'objectif principal était de simplifier le processus de téléchargement, de traitement initial</a:t>
            </a:r>
          </a:p>
          <a:p>
            <a:r>
              <a:rPr lang="en-US"/>
              <a:t>et d'importation des fichiers depuis le FTP vers le système EBP. Cela visait à améliorer</a:t>
            </a:r>
          </a:p>
          <a:p>
            <a:r>
              <a:rPr lang="en-US"/>
              <a:t>l'efficacité du flux de travail et à réduire le risque d'erreurs manuelles.</a:t>
            </a:r>
          </a:p>
          <a:p>
            <a:r>
              <a:rPr lang="en-US"/>
              <a:t>c. Description du service EBP_RECEPTION :</a:t>
            </a:r>
          </a:p>
          <a:p>
            <a:r>
              <a:rPr lang="en-US"/>
              <a:t>Le service EBP_RECEPTION a été conçu pour exécuter les étapes clés du processus :</a:t>
            </a:r>
          </a:p>
          <a:p>
            <a:r>
              <a:rPr lang="en-US"/>
              <a:t>i. Téléchargement et traitement initial : Après le téléchargement des fichiers à partir</a:t>
            </a:r>
          </a:p>
          <a:p>
            <a:r>
              <a:rPr lang="en-US"/>
              <a:t>du FTP, le service EBP_RECEPTION les supprime du FTP. Ensuite, il transforme</a:t>
            </a:r>
          </a:p>
          <a:p>
            <a:r>
              <a:rPr lang="en-US"/>
              <a:t>ces fichiers en leur attribuant des en-têtes significatifs et en ajoutant les informations</a:t>
            </a:r>
          </a:p>
          <a:p>
            <a:r>
              <a:rPr lang="en-US"/>
              <a:t>nécessaires pour l'intégration avec le logiciel EBP. Les fichiers sont ensuite déplacés</a:t>
            </a:r>
          </a:p>
          <a:p>
            <a:r>
              <a:rPr lang="en-US"/>
              <a:t>vers un dossier spécifique appelé "A traiter".</a:t>
            </a:r>
          </a:p>
          <a:p>
            <a:r>
              <a:rPr lang="en-US"/>
              <a:t>ii. Importation dans EBP : Les fichiers ainsi traités sont ensuite importés dans EBP.</a:t>
            </a:r>
          </a:p>
          <a:p>
            <a:r>
              <a:rPr lang="en-US"/>
              <a:t>Le service s'occupe de transférer les données des fichiers Excel vers EBP de manière</a:t>
            </a:r>
          </a:p>
          <a:p>
            <a:r>
              <a:rPr lang="en-US"/>
              <a:t>13</a:t>
            </a:r>
          </a:p>
          <a:p>
            <a:r>
              <a:rPr lang="en-US"/>
              <a:t>fluide, en suivant les paramètres de configuration appropriés. Les fichiers importés</a:t>
            </a:r>
          </a:p>
          <a:p>
            <a:r>
              <a:rPr lang="en-US"/>
              <a:t>avec succès sont déplacés vers un dossier nommé "Traité".</a:t>
            </a:r>
          </a:p>
          <a:p>
            <a:r>
              <a:rPr lang="en-US"/>
              <a:t>iii. Gestion des erreurs :</a:t>
            </a:r>
          </a:p>
          <a:p>
            <a:r>
              <a:rPr lang="en-US"/>
              <a:t>En cas d'échec lors de l'importation de certains fichiers dans EBP, le service</a:t>
            </a:r>
          </a:p>
          <a:p>
            <a:r>
              <a:rPr lang="en-US"/>
              <a:t>EBP_RECEPTION les déplace vers un dossier distinct appelé "EN PANNE". De plus,</a:t>
            </a:r>
          </a:p>
          <a:p>
            <a:r>
              <a:rPr lang="en-US"/>
              <a:t>pour maintenir une communication efficace, une fonctionnalité d'envoi automatique d'emails a été mise en place. Cette fonction envoie automatiquement des e-mails aux</a:t>
            </a:r>
          </a:p>
          <a:p>
            <a:r>
              <a:rPr lang="en-US"/>
              <a:t>clients, à l'équipe de développement et au support, en fournissant les détails des erreurs</a:t>
            </a:r>
          </a:p>
          <a:p>
            <a:r>
              <a:rPr lang="en-US"/>
              <a:t>rencontrées lors de l'importation des fichiers Excel problématiques (Capture d'écran :</a:t>
            </a:r>
          </a:p>
          <a:p>
            <a:r>
              <a:rPr lang="en-US"/>
              <a:t>Notification d'Erreur Envoyée au Support)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avec le client GLPI visait à simplifier et à améliorer considérablement le suivi et la</a:t>
            </a:r>
          </a:p>
          <a:p>
            <a:r>
              <a:rPr lang="en-US"/>
              <a:t>gestion des applications installées sur les ordinateurs au sein de leur environnement</a:t>
            </a:r>
          </a:p>
          <a:p>
            <a:r>
              <a:rPr lang="en-US"/>
              <a:t>informatique. L'objectif principal était d'établir un processus plus efficace pour surveiller</a:t>
            </a:r>
          </a:p>
          <a:p>
            <a:r>
              <a:rPr lang="en-US"/>
              <a:t>l'état des applications, détecter les applications non conformes et fournir des alertes en</a:t>
            </a:r>
          </a:p>
          <a:p>
            <a:r>
              <a:rPr lang="en-US"/>
              <a:t>temps opportun. Le client souhaitait également instaurer une routine de notification</a:t>
            </a:r>
          </a:p>
          <a:p>
            <a:r>
              <a:rPr lang="en-US"/>
              <a:t>quotidienne afin de faciliter la gestion proactive et réactive des applications invalides.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4.jpe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5.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6.pn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2.png" Type="http://schemas.openxmlformats.org/officeDocument/2006/relationships/image"/><Relationship Id="rId6"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9.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0.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5.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36.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3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pn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4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4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42.png" Type="http://schemas.openxmlformats.org/officeDocument/2006/relationships/image"/><Relationship Id="rId4" Target="../media/image4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44.png" Type="http://schemas.openxmlformats.org/officeDocument/2006/relationships/image"/><Relationship Id="rId4" Target="../media/image4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jpe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5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http://asp.net/"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59973" y="-35580"/>
            <a:ext cx="4928027" cy="1938357"/>
          </a:xfrm>
          <a:custGeom>
            <a:avLst/>
            <a:gdLst/>
            <a:ahLst/>
            <a:cxnLst/>
            <a:rect r="r" b="b" t="t" l="l"/>
            <a:pathLst>
              <a:path h="1938357" w="4928027">
                <a:moveTo>
                  <a:pt x="0" y="0"/>
                </a:moveTo>
                <a:lnTo>
                  <a:pt x="4928027" y="0"/>
                </a:lnTo>
                <a:lnTo>
                  <a:pt x="4928027" y="1938357"/>
                </a:lnTo>
                <a:lnTo>
                  <a:pt x="0" y="1938357"/>
                </a:lnTo>
                <a:lnTo>
                  <a:pt x="0" y="0"/>
                </a:lnTo>
                <a:close/>
              </a:path>
            </a:pathLst>
          </a:custGeom>
          <a:blipFill>
            <a:blip r:embed="rId2"/>
            <a:stretch>
              <a:fillRect l="0" t="0" r="0" b="0"/>
            </a:stretch>
          </a:blipFill>
        </p:spPr>
      </p:sp>
      <p:sp>
        <p:nvSpPr>
          <p:cNvPr name="Freeform 3" id="3"/>
          <p:cNvSpPr/>
          <p:nvPr/>
        </p:nvSpPr>
        <p:spPr>
          <a:xfrm flipH="false" flipV="false" rot="0">
            <a:off x="654752" y="105722"/>
            <a:ext cx="3697140" cy="1845955"/>
          </a:xfrm>
          <a:custGeom>
            <a:avLst/>
            <a:gdLst/>
            <a:ahLst/>
            <a:cxnLst/>
            <a:rect r="r" b="b" t="t" l="l"/>
            <a:pathLst>
              <a:path h="1845955" w="3697140">
                <a:moveTo>
                  <a:pt x="0" y="0"/>
                </a:moveTo>
                <a:lnTo>
                  <a:pt x="3697140" y="0"/>
                </a:lnTo>
                <a:lnTo>
                  <a:pt x="3697140" y="1845956"/>
                </a:lnTo>
                <a:lnTo>
                  <a:pt x="0" y="1845956"/>
                </a:lnTo>
                <a:lnTo>
                  <a:pt x="0" y="0"/>
                </a:lnTo>
                <a:close/>
              </a:path>
            </a:pathLst>
          </a:custGeom>
          <a:blipFill>
            <a:blip r:embed="rId3"/>
            <a:stretch>
              <a:fillRect l="0" t="0" r="0" b="0"/>
            </a:stretch>
          </a:blipFill>
        </p:spPr>
      </p:sp>
      <p:sp>
        <p:nvSpPr>
          <p:cNvPr name="Freeform 4" id="4"/>
          <p:cNvSpPr/>
          <p:nvPr/>
        </p:nvSpPr>
        <p:spPr>
          <a:xfrm flipH="false" flipV="false" rot="3070322">
            <a:off x="14809071" y="7364126"/>
            <a:ext cx="4228334" cy="3273588"/>
          </a:xfrm>
          <a:custGeom>
            <a:avLst/>
            <a:gdLst/>
            <a:ahLst/>
            <a:cxnLst/>
            <a:rect r="r" b="b" t="t" l="l"/>
            <a:pathLst>
              <a:path h="3273588" w="4228334">
                <a:moveTo>
                  <a:pt x="0" y="0"/>
                </a:moveTo>
                <a:lnTo>
                  <a:pt x="4228334" y="0"/>
                </a:lnTo>
                <a:lnTo>
                  <a:pt x="4228334" y="3273589"/>
                </a:lnTo>
                <a:lnTo>
                  <a:pt x="0" y="3273589"/>
                </a:lnTo>
                <a:lnTo>
                  <a:pt x="0" y="0"/>
                </a:lnTo>
                <a:close/>
              </a:path>
            </a:pathLst>
          </a:custGeom>
          <a:blipFill>
            <a:blip r:embed="rId4"/>
            <a:stretch>
              <a:fillRect l="0" t="-2634" r="0" b="-2634"/>
            </a:stretch>
          </a:blipFill>
        </p:spPr>
      </p:sp>
      <p:sp>
        <p:nvSpPr>
          <p:cNvPr name="Freeform 5" id="5"/>
          <p:cNvSpPr/>
          <p:nvPr/>
        </p:nvSpPr>
        <p:spPr>
          <a:xfrm flipH="false" flipV="false" rot="0">
            <a:off x="-382585" y="8304397"/>
            <a:ext cx="3143928" cy="3287768"/>
          </a:xfrm>
          <a:custGeom>
            <a:avLst/>
            <a:gdLst/>
            <a:ahLst/>
            <a:cxnLst/>
            <a:rect r="r" b="b" t="t" l="l"/>
            <a:pathLst>
              <a:path h="3287768" w="3143928">
                <a:moveTo>
                  <a:pt x="0" y="0"/>
                </a:moveTo>
                <a:lnTo>
                  <a:pt x="3143928" y="0"/>
                </a:lnTo>
                <a:lnTo>
                  <a:pt x="3143928" y="3287768"/>
                </a:lnTo>
                <a:lnTo>
                  <a:pt x="0" y="3287768"/>
                </a:lnTo>
                <a:lnTo>
                  <a:pt x="0" y="0"/>
                </a:lnTo>
                <a:close/>
              </a:path>
            </a:pathLst>
          </a:custGeom>
          <a:blipFill>
            <a:blip r:embed="rId5"/>
            <a:stretch>
              <a:fillRect l="0" t="0" r="0" b="0"/>
            </a:stretch>
          </a:blipFill>
        </p:spPr>
      </p:sp>
      <p:grpSp>
        <p:nvGrpSpPr>
          <p:cNvPr name="Group 6" id="6"/>
          <p:cNvGrpSpPr/>
          <p:nvPr/>
        </p:nvGrpSpPr>
        <p:grpSpPr>
          <a:xfrm rot="0">
            <a:off x="5085075" y="2048173"/>
            <a:ext cx="8274898" cy="4033303"/>
            <a:chOff x="0" y="0"/>
            <a:chExt cx="11033197" cy="5377737"/>
          </a:xfrm>
        </p:grpSpPr>
        <p:sp>
          <p:nvSpPr>
            <p:cNvPr name="TextBox 7" id="7"/>
            <p:cNvSpPr txBox="true"/>
            <p:nvPr/>
          </p:nvSpPr>
          <p:spPr>
            <a:xfrm rot="0">
              <a:off x="0" y="17075"/>
              <a:ext cx="11033197" cy="3987641"/>
            </a:xfrm>
            <a:prstGeom prst="rect">
              <a:avLst/>
            </a:prstGeom>
          </p:spPr>
          <p:txBody>
            <a:bodyPr anchor="t" rtlCol="false" tIns="0" lIns="0" bIns="0" rIns="0">
              <a:spAutoFit/>
            </a:bodyPr>
            <a:lstStyle/>
            <a:p>
              <a:pPr algn="ctr">
                <a:lnSpc>
                  <a:spcPts val="11109"/>
                </a:lnSpc>
              </a:pPr>
              <a:r>
                <a:rPr lang="en-US" sz="9257">
                  <a:solidFill>
                    <a:srgbClr val="1C2120"/>
                  </a:solidFill>
                  <a:latin typeface="Heading Now 71-78"/>
                </a:rPr>
                <a:t>Présentation de Stage </a:t>
              </a:r>
            </a:p>
          </p:txBody>
        </p:sp>
        <p:sp>
          <p:nvSpPr>
            <p:cNvPr name="TextBox 8" id="8"/>
            <p:cNvSpPr txBox="true"/>
            <p:nvPr/>
          </p:nvSpPr>
          <p:spPr>
            <a:xfrm rot="0">
              <a:off x="0" y="4709328"/>
              <a:ext cx="11033197" cy="668409"/>
            </a:xfrm>
            <a:prstGeom prst="rect">
              <a:avLst/>
            </a:prstGeom>
          </p:spPr>
          <p:txBody>
            <a:bodyPr anchor="t" rtlCol="false" tIns="0" lIns="0" bIns="0" rIns="0">
              <a:spAutoFit/>
            </a:bodyPr>
            <a:lstStyle/>
            <a:p>
              <a:pPr algn="ctr">
                <a:lnSpc>
                  <a:spcPts val="3868"/>
                </a:lnSpc>
              </a:pPr>
              <a:r>
                <a:rPr lang="en-US" sz="2763">
                  <a:solidFill>
                    <a:srgbClr val="1C2120"/>
                  </a:solidFill>
                  <a:latin typeface="Heading Now 71-78"/>
                </a:rPr>
                <a:t>Ingénieur Full Stack </a:t>
              </a:r>
            </a:p>
          </p:txBody>
        </p:sp>
      </p:grpSp>
      <p:sp>
        <p:nvSpPr>
          <p:cNvPr name="TextBox 9" id="9"/>
          <p:cNvSpPr txBox="true"/>
          <p:nvPr/>
        </p:nvSpPr>
        <p:spPr>
          <a:xfrm rot="0">
            <a:off x="7673771" y="6565284"/>
            <a:ext cx="3017498" cy="1543844"/>
          </a:xfrm>
          <a:prstGeom prst="rect">
            <a:avLst/>
          </a:prstGeom>
        </p:spPr>
        <p:txBody>
          <a:bodyPr anchor="t" rtlCol="false" tIns="0" lIns="0" bIns="0" rIns="0">
            <a:spAutoFit/>
          </a:bodyPr>
          <a:lstStyle/>
          <a:p>
            <a:pPr>
              <a:lnSpc>
                <a:spcPts val="3079"/>
              </a:lnSpc>
            </a:pPr>
            <a:r>
              <a:rPr lang="en-US" sz="2199">
                <a:solidFill>
                  <a:srgbClr val="7D36DA"/>
                </a:solidFill>
                <a:latin typeface="Body Text Bold"/>
              </a:rPr>
              <a:t>Devant le jury: </a:t>
            </a:r>
          </a:p>
          <a:p>
            <a:pPr marL="474979" indent="-237490" lvl="1">
              <a:lnSpc>
                <a:spcPts val="3079"/>
              </a:lnSpc>
              <a:buFont typeface="Arial"/>
              <a:buChar char="•"/>
            </a:pPr>
            <a:r>
              <a:rPr lang="en-US" sz="2199">
                <a:solidFill>
                  <a:srgbClr val="1C2120"/>
                </a:solidFill>
                <a:latin typeface="Body Text"/>
              </a:rPr>
              <a:t>Banton Peter</a:t>
            </a:r>
          </a:p>
          <a:p>
            <a:pPr marL="474979" indent="-237490" lvl="1">
              <a:lnSpc>
                <a:spcPts val="3079"/>
              </a:lnSpc>
              <a:buFont typeface="Arial"/>
              <a:buChar char="•"/>
            </a:pPr>
            <a:r>
              <a:rPr lang="en-US" sz="2199">
                <a:solidFill>
                  <a:srgbClr val="1C2120"/>
                </a:solidFill>
                <a:latin typeface="Body Text"/>
              </a:rPr>
              <a:t>Favre Benoit</a:t>
            </a:r>
          </a:p>
          <a:p>
            <a:pPr marL="474979" indent="-237490" lvl="1">
              <a:lnSpc>
                <a:spcPts val="3079"/>
              </a:lnSpc>
              <a:buFont typeface="Arial"/>
              <a:buChar char="•"/>
            </a:pPr>
            <a:r>
              <a:rPr lang="en-US" sz="2199">
                <a:solidFill>
                  <a:srgbClr val="1C2120"/>
                </a:solidFill>
                <a:latin typeface="Body Text"/>
              </a:rPr>
              <a:t>Ayache Stéphane</a:t>
            </a:r>
          </a:p>
        </p:txBody>
      </p:sp>
      <p:sp>
        <p:nvSpPr>
          <p:cNvPr name="TextBox 10" id="10"/>
          <p:cNvSpPr txBox="true"/>
          <p:nvPr/>
        </p:nvSpPr>
        <p:spPr>
          <a:xfrm rot="0">
            <a:off x="4190981" y="6585553"/>
            <a:ext cx="3017498" cy="1153438"/>
          </a:xfrm>
          <a:prstGeom prst="rect">
            <a:avLst/>
          </a:prstGeom>
        </p:spPr>
        <p:txBody>
          <a:bodyPr anchor="t" rtlCol="false" tIns="0" lIns="0" bIns="0" rIns="0">
            <a:spAutoFit/>
          </a:bodyPr>
          <a:lstStyle/>
          <a:p>
            <a:pPr>
              <a:lnSpc>
                <a:spcPts val="3079"/>
              </a:lnSpc>
            </a:pPr>
            <a:r>
              <a:rPr lang="en-US" sz="2199">
                <a:solidFill>
                  <a:srgbClr val="7D36DA"/>
                </a:solidFill>
                <a:latin typeface="Body Text Bold"/>
              </a:rPr>
              <a:t>Encadré Par :</a:t>
            </a:r>
          </a:p>
          <a:p>
            <a:pPr marL="474979" indent="-237490" lvl="1">
              <a:lnSpc>
                <a:spcPts val="3079"/>
              </a:lnSpc>
              <a:buFont typeface="Arial"/>
              <a:buChar char="•"/>
            </a:pPr>
            <a:r>
              <a:rPr lang="en-US" sz="2199">
                <a:solidFill>
                  <a:srgbClr val="1C2120"/>
                </a:solidFill>
                <a:latin typeface="Body Text"/>
              </a:rPr>
              <a:t>Dan FITOUSSI</a:t>
            </a:r>
          </a:p>
          <a:p>
            <a:pPr marL="474979" indent="-237490" lvl="1">
              <a:lnSpc>
                <a:spcPts val="3079"/>
              </a:lnSpc>
              <a:buFont typeface="Arial"/>
              <a:buChar char="•"/>
            </a:pPr>
            <a:r>
              <a:rPr lang="en-US" sz="2199">
                <a:solidFill>
                  <a:srgbClr val="1C2120"/>
                </a:solidFill>
                <a:latin typeface="Body Text"/>
              </a:rPr>
              <a:t>Banton Peter</a:t>
            </a:r>
          </a:p>
        </p:txBody>
      </p:sp>
      <p:sp>
        <p:nvSpPr>
          <p:cNvPr name="TextBox 11" id="11"/>
          <p:cNvSpPr txBox="true"/>
          <p:nvPr/>
        </p:nvSpPr>
        <p:spPr>
          <a:xfrm rot="0">
            <a:off x="11389412" y="6593224"/>
            <a:ext cx="5788316" cy="763032"/>
          </a:xfrm>
          <a:prstGeom prst="rect">
            <a:avLst/>
          </a:prstGeom>
        </p:spPr>
        <p:txBody>
          <a:bodyPr anchor="t" rtlCol="false" tIns="0" lIns="0" bIns="0" rIns="0">
            <a:spAutoFit/>
          </a:bodyPr>
          <a:lstStyle/>
          <a:p>
            <a:pPr>
              <a:lnSpc>
                <a:spcPts val="3079"/>
              </a:lnSpc>
            </a:pPr>
            <a:r>
              <a:rPr lang="en-US" sz="2199">
                <a:solidFill>
                  <a:srgbClr val="7D36DA"/>
                </a:solidFill>
                <a:latin typeface="Body Text Bold"/>
              </a:rPr>
              <a:t>Présenter Par :</a:t>
            </a:r>
          </a:p>
          <a:p>
            <a:pPr marL="474979" indent="-237490" lvl="1">
              <a:lnSpc>
                <a:spcPts val="3079"/>
              </a:lnSpc>
              <a:buFont typeface="Arial"/>
              <a:buChar char="•"/>
            </a:pPr>
            <a:r>
              <a:rPr lang="en-US" sz="2199">
                <a:solidFill>
                  <a:srgbClr val="1C2120"/>
                </a:solidFill>
                <a:latin typeface="Body Text"/>
              </a:rPr>
              <a:t>ES-SMAHI Hussam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161" y="153136"/>
            <a:ext cx="17110724" cy="9624782"/>
          </a:xfrm>
          <a:custGeom>
            <a:avLst/>
            <a:gdLst/>
            <a:ahLst/>
            <a:cxnLst/>
            <a:rect r="r" b="b" t="t" l="l"/>
            <a:pathLst>
              <a:path h="9624782" w="17110724">
                <a:moveTo>
                  <a:pt x="0" y="0"/>
                </a:moveTo>
                <a:lnTo>
                  <a:pt x="17110724" y="0"/>
                </a:lnTo>
                <a:lnTo>
                  <a:pt x="17110724" y="9624782"/>
                </a:lnTo>
                <a:lnTo>
                  <a:pt x="0" y="9624782"/>
                </a:lnTo>
                <a:lnTo>
                  <a:pt x="0" y="0"/>
                </a:lnTo>
                <a:close/>
              </a:path>
            </a:pathLst>
          </a:custGeom>
          <a:blipFill>
            <a:blip r:embed="rId3"/>
            <a:stretch>
              <a:fillRect l="0" t="0" r="0" b="0"/>
            </a:stretch>
          </a:blipFill>
        </p:spPr>
      </p:sp>
      <p:sp>
        <p:nvSpPr>
          <p:cNvPr name="TextBox 3" id="3"/>
          <p:cNvSpPr txBox="true"/>
          <p:nvPr/>
        </p:nvSpPr>
        <p:spPr>
          <a:xfrm rot="0">
            <a:off x="16063520" y="9544228"/>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10</a:t>
            </a:r>
            <a:r>
              <a:rPr lang="en-US" sz="3400">
                <a:solidFill>
                  <a:srgbClr val="000000"/>
                </a:solidFill>
                <a:latin typeface="Glacial Indifference"/>
              </a:rPr>
              <a:t>/40</a:t>
            </a:r>
          </a:p>
        </p:txBody>
      </p:sp>
      <p:sp>
        <p:nvSpPr>
          <p:cNvPr name="Freeform 4" id="4"/>
          <p:cNvSpPr/>
          <p:nvPr/>
        </p:nvSpPr>
        <p:spPr>
          <a:xfrm flipH="false" flipV="false" rot="0">
            <a:off x="171441" y="0"/>
            <a:ext cx="2947862" cy="1159492"/>
          </a:xfrm>
          <a:custGeom>
            <a:avLst/>
            <a:gdLst/>
            <a:ahLst/>
            <a:cxnLst/>
            <a:rect r="r" b="b" t="t" l="l"/>
            <a:pathLst>
              <a:path h="1159492" w="2947862">
                <a:moveTo>
                  <a:pt x="0" y="0"/>
                </a:moveTo>
                <a:lnTo>
                  <a:pt x="2947862" y="0"/>
                </a:lnTo>
                <a:lnTo>
                  <a:pt x="2947862" y="1159492"/>
                </a:lnTo>
                <a:lnTo>
                  <a:pt x="0" y="1159492"/>
                </a:lnTo>
                <a:lnTo>
                  <a:pt x="0" y="0"/>
                </a:lnTo>
                <a:close/>
              </a:path>
            </a:pathLst>
          </a:custGeom>
          <a:blipFill>
            <a:blip r:embed="rId4"/>
            <a:stretch>
              <a:fillRect l="0" t="0" r="0" b="0"/>
            </a:stretch>
          </a:blipFill>
        </p:spPr>
      </p:sp>
      <p:sp>
        <p:nvSpPr>
          <p:cNvPr name="Freeform 5" id="5"/>
          <p:cNvSpPr/>
          <p:nvPr/>
        </p:nvSpPr>
        <p:spPr>
          <a:xfrm flipH="false" flipV="false" rot="0">
            <a:off x="15593023" y="0"/>
            <a:ext cx="2694977" cy="1345583"/>
          </a:xfrm>
          <a:custGeom>
            <a:avLst/>
            <a:gdLst/>
            <a:ahLst/>
            <a:cxnLst/>
            <a:rect r="r" b="b" t="t" l="l"/>
            <a:pathLst>
              <a:path h="1345583" w="2694977">
                <a:moveTo>
                  <a:pt x="0" y="0"/>
                </a:moveTo>
                <a:lnTo>
                  <a:pt x="2694977" y="0"/>
                </a:lnTo>
                <a:lnTo>
                  <a:pt x="2694977" y="1345583"/>
                </a:lnTo>
                <a:lnTo>
                  <a:pt x="0" y="1345583"/>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3102" y="1476914"/>
            <a:ext cx="16901797" cy="8075541"/>
          </a:xfrm>
          <a:custGeom>
            <a:avLst/>
            <a:gdLst/>
            <a:ahLst/>
            <a:cxnLst/>
            <a:rect r="r" b="b" t="t" l="l"/>
            <a:pathLst>
              <a:path h="8075541" w="16901797">
                <a:moveTo>
                  <a:pt x="0" y="0"/>
                </a:moveTo>
                <a:lnTo>
                  <a:pt x="16901796" y="0"/>
                </a:lnTo>
                <a:lnTo>
                  <a:pt x="16901796" y="8075541"/>
                </a:lnTo>
                <a:lnTo>
                  <a:pt x="0" y="8075541"/>
                </a:lnTo>
                <a:lnTo>
                  <a:pt x="0" y="0"/>
                </a:lnTo>
                <a:close/>
              </a:path>
            </a:pathLst>
          </a:custGeom>
          <a:blipFill>
            <a:blip r:embed="rId3"/>
            <a:stretch>
              <a:fillRect l="0" t="0" r="0" b="0"/>
            </a:stretch>
          </a:blipFill>
        </p:spPr>
      </p:sp>
      <p:sp>
        <p:nvSpPr>
          <p:cNvPr name="TextBox 3" id="3"/>
          <p:cNvSpPr txBox="true"/>
          <p:nvPr/>
        </p:nvSpPr>
        <p:spPr>
          <a:xfrm rot="0">
            <a:off x="16063520" y="9356703"/>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11</a:t>
            </a:r>
            <a:r>
              <a:rPr lang="en-US" sz="3400">
                <a:solidFill>
                  <a:srgbClr val="000000"/>
                </a:solidFill>
                <a:latin typeface="Glacial Indifference"/>
              </a:rPr>
              <a:t>/40</a:t>
            </a:r>
          </a:p>
        </p:txBody>
      </p:sp>
      <p:sp>
        <p:nvSpPr>
          <p:cNvPr name="Freeform 4" id="4"/>
          <p:cNvSpPr/>
          <p:nvPr/>
        </p:nvSpPr>
        <p:spPr>
          <a:xfrm flipH="false" flipV="false" rot="0">
            <a:off x="15593023" y="0"/>
            <a:ext cx="2694977" cy="1345583"/>
          </a:xfrm>
          <a:custGeom>
            <a:avLst/>
            <a:gdLst/>
            <a:ahLst/>
            <a:cxnLst/>
            <a:rect r="r" b="b" t="t" l="l"/>
            <a:pathLst>
              <a:path h="1345583" w="2694977">
                <a:moveTo>
                  <a:pt x="0" y="0"/>
                </a:moveTo>
                <a:lnTo>
                  <a:pt x="2694977" y="0"/>
                </a:lnTo>
                <a:lnTo>
                  <a:pt x="2694977" y="1345583"/>
                </a:lnTo>
                <a:lnTo>
                  <a:pt x="0" y="1345583"/>
                </a:lnTo>
                <a:lnTo>
                  <a:pt x="0" y="0"/>
                </a:lnTo>
                <a:close/>
              </a:path>
            </a:pathLst>
          </a:custGeom>
          <a:blipFill>
            <a:blip r:embed="rId4"/>
            <a:stretch>
              <a:fillRect l="0" t="0" r="0" b="0"/>
            </a:stretch>
          </a:blipFill>
        </p:spPr>
      </p:sp>
      <p:sp>
        <p:nvSpPr>
          <p:cNvPr name="Freeform 5" id="5"/>
          <p:cNvSpPr/>
          <p:nvPr/>
        </p:nvSpPr>
        <p:spPr>
          <a:xfrm flipH="false" flipV="false" rot="0">
            <a:off x="171441" y="0"/>
            <a:ext cx="2947862" cy="1159492"/>
          </a:xfrm>
          <a:custGeom>
            <a:avLst/>
            <a:gdLst/>
            <a:ahLst/>
            <a:cxnLst/>
            <a:rect r="r" b="b" t="t" l="l"/>
            <a:pathLst>
              <a:path h="1159492" w="2947862">
                <a:moveTo>
                  <a:pt x="0" y="0"/>
                </a:moveTo>
                <a:lnTo>
                  <a:pt x="2947862" y="0"/>
                </a:lnTo>
                <a:lnTo>
                  <a:pt x="2947862" y="1159492"/>
                </a:lnTo>
                <a:lnTo>
                  <a:pt x="0" y="1159492"/>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7723" y="190500"/>
            <a:ext cx="12372554" cy="9905999"/>
          </a:xfrm>
          <a:custGeom>
            <a:avLst/>
            <a:gdLst/>
            <a:ahLst/>
            <a:cxnLst/>
            <a:rect r="r" b="b" t="t" l="l"/>
            <a:pathLst>
              <a:path h="9905999" w="12372554">
                <a:moveTo>
                  <a:pt x="0" y="0"/>
                </a:moveTo>
                <a:lnTo>
                  <a:pt x="12372554" y="0"/>
                </a:lnTo>
                <a:lnTo>
                  <a:pt x="12372554" y="9906000"/>
                </a:lnTo>
                <a:lnTo>
                  <a:pt x="0" y="9906000"/>
                </a:lnTo>
                <a:lnTo>
                  <a:pt x="0" y="0"/>
                </a:lnTo>
                <a:close/>
              </a:path>
            </a:pathLst>
          </a:custGeom>
          <a:blipFill>
            <a:blip r:embed="rId3"/>
            <a:stretch>
              <a:fillRect l="0" t="0" r="0" b="0"/>
            </a:stretch>
          </a:blipFill>
        </p:spPr>
      </p:sp>
      <p:sp>
        <p:nvSpPr>
          <p:cNvPr name="TextBox 3" id="3"/>
          <p:cNvSpPr txBox="true"/>
          <p:nvPr/>
        </p:nvSpPr>
        <p:spPr>
          <a:xfrm rot="0">
            <a:off x="16365602" y="9516110"/>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12</a:t>
            </a:r>
            <a:r>
              <a:rPr lang="en-US" sz="3400">
                <a:solidFill>
                  <a:srgbClr val="000000"/>
                </a:solidFill>
                <a:latin typeface="Glacial Indifference"/>
              </a:rPr>
              <a:t>/40</a:t>
            </a:r>
          </a:p>
        </p:txBody>
      </p:sp>
      <p:sp>
        <p:nvSpPr>
          <p:cNvPr name="Freeform 4" id="4"/>
          <p:cNvSpPr/>
          <p:nvPr/>
        </p:nvSpPr>
        <p:spPr>
          <a:xfrm flipH="false" flipV="false" rot="0">
            <a:off x="171441" y="0"/>
            <a:ext cx="2947862" cy="1159492"/>
          </a:xfrm>
          <a:custGeom>
            <a:avLst/>
            <a:gdLst/>
            <a:ahLst/>
            <a:cxnLst/>
            <a:rect r="r" b="b" t="t" l="l"/>
            <a:pathLst>
              <a:path h="1159492" w="2947862">
                <a:moveTo>
                  <a:pt x="0" y="0"/>
                </a:moveTo>
                <a:lnTo>
                  <a:pt x="2947862" y="0"/>
                </a:lnTo>
                <a:lnTo>
                  <a:pt x="2947862" y="1159492"/>
                </a:lnTo>
                <a:lnTo>
                  <a:pt x="0" y="1159492"/>
                </a:lnTo>
                <a:lnTo>
                  <a:pt x="0" y="0"/>
                </a:lnTo>
                <a:close/>
              </a:path>
            </a:pathLst>
          </a:custGeom>
          <a:blipFill>
            <a:blip r:embed="rId4"/>
            <a:stretch>
              <a:fillRect l="0" t="0" r="0" b="0"/>
            </a:stretch>
          </a:blipFill>
        </p:spPr>
      </p:sp>
      <p:sp>
        <p:nvSpPr>
          <p:cNvPr name="Freeform 5" id="5"/>
          <p:cNvSpPr/>
          <p:nvPr/>
        </p:nvSpPr>
        <p:spPr>
          <a:xfrm flipH="false" flipV="false" rot="0">
            <a:off x="15593023" y="0"/>
            <a:ext cx="2694977" cy="1345583"/>
          </a:xfrm>
          <a:custGeom>
            <a:avLst/>
            <a:gdLst/>
            <a:ahLst/>
            <a:cxnLst/>
            <a:rect r="r" b="b" t="t" l="l"/>
            <a:pathLst>
              <a:path h="1345583" w="2694977">
                <a:moveTo>
                  <a:pt x="0" y="0"/>
                </a:moveTo>
                <a:lnTo>
                  <a:pt x="2694977" y="0"/>
                </a:lnTo>
                <a:lnTo>
                  <a:pt x="2694977" y="1345583"/>
                </a:lnTo>
                <a:lnTo>
                  <a:pt x="0" y="1345583"/>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09187" y="3372857"/>
            <a:ext cx="3377958" cy="2453464"/>
          </a:xfrm>
          <a:custGeom>
            <a:avLst/>
            <a:gdLst/>
            <a:ahLst/>
            <a:cxnLst/>
            <a:rect r="r" b="b" t="t" l="l"/>
            <a:pathLst>
              <a:path h="2453464" w="3377958">
                <a:moveTo>
                  <a:pt x="0" y="0"/>
                </a:moveTo>
                <a:lnTo>
                  <a:pt x="3377958" y="0"/>
                </a:lnTo>
                <a:lnTo>
                  <a:pt x="3377958" y="2453464"/>
                </a:lnTo>
                <a:lnTo>
                  <a:pt x="0" y="2453464"/>
                </a:lnTo>
                <a:lnTo>
                  <a:pt x="0" y="0"/>
                </a:lnTo>
                <a:close/>
              </a:path>
            </a:pathLst>
          </a:custGeom>
          <a:blipFill>
            <a:blip r:embed="rId3"/>
            <a:stretch>
              <a:fillRect l="0" t="0" r="0" b="0"/>
            </a:stretch>
          </a:blipFill>
        </p:spPr>
      </p:sp>
      <p:sp>
        <p:nvSpPr>
          <p:cNvPr name="Freeform 3" id="3"/>
          <p:cNvSpPr/>
          <p:nvPr/>
        </p:nvSpPr>
        <p:spPr>
          <a:xfrm flipH="false" flipV="false" rot="0">
            <a:off x="4883297" y="3195256"/>
            <a:ext cx="5106664" cy="2808665"/>
          </a:xfrm>
          <a:custGeom>
            <a:avLst/>
            <a:gdLst/>
            <a:ahLst/>
            <a:cxnLst/>
            <a:rect r="r" b="b" t="t" l="l"/>
            <a:pathLst>
              <a:path h="2808665" w="5106664">
                <a:moveTo>
                  <a:pt x="0" y="0"/>
                </a:moveTo>
                <a:lnTo>
                  <a:pt x="5106664" y="0"/>
                </a:lnTo>
                <a:lnTo>
                  <a:pt x="5106664" y="2808665"/>
                </a:lnTo>
                <a:lnTo>
                  <a:pt x="0" y="2808665"/>
                </a:lnTo>
                <a:lnTo>
                  <a:pt x="0" y="0"/>
                </a:lnTo>
                <a:close/>
              </a:path>
            </a:pathLst>
          </a:custGeom>
          <a:blipFill>
            <a:blip r:embed="rId4"/>
            <a:stretch>
              <a:fillRect l="0" t="0" r="0" b="0"/>
            </a:stretch>
          </a:blipFill>
        </p:spPr>
      </p:sp>
      <p:sp>
        <p:nvSpPr>
          <p:cNvPr name="Freeform 4" id="4"/>
          <p:cNvSpPr/>
          <p:nvPr/>
        </p:nvSpPr>
        <p:spPr>
          <a:xfrm flipH="false" flipV="false" rot="0">
            <a:off x="15679979" y="0"/>
            <a:ext cx="2694977" cy="1345583"/>
          </a:xfrm>
          <a:custGeom>
            <a:avLst/>
            <a:gdLst/>
            <a:ahLst/>
            <a:cxnLst/>
            <a:rect r="r" b="b" t="t" l="l"/>
            <a:pathLst>
              <a:path h="1345583" w="2694977">
                <a:moveTo>
                  <a:pt x="0" y="0"/>
                </a:moveTo>
                <a:lnTo>
                  <a:pt x="2694977" y="0"/>
                </a:lnTo>
                <a:lnTo>
                  <a:pt x="2694977" y="1345583"/>
                </a:lnTo>
                <a:lnTo>
                  <a:pt x="0" y="1345583"/>
                </a:lnTo>
                <a:lnTo>
                  <a:pt x="0" y="0"/>
                </a:lnTo>
                <a:close/>
              </a:path>
            </a:pathLst>
          </a:custGeom>
          <a:blipFill>
            <a:blip r:embed="rId5"/>
            <a:stretch>
              <a:fillRect l="0" t="0" r="0" b="0"/>
            </a:stretch>
          </a:blipFill>
        </p:spPr>
      </p:sp>
      <p:sp>
        <p:nvSpPr>
          <p:cNvPr name="Freeform 5" id="5"/>
          <p:cNvSpPr/>
          <p:nvPr/>
        </p:nvSpPr>
        <p:spPr>
          <a:xfrm flipH="false" flipV="false" rot="0">
            <a:off x="133311" y="0"/>
            <a:ext cx="2947862" cy="1159492"/>
          </a:xfrm>
          <a:custGeom>
            <a:avLst/>
            <a:gdLst/>
            <a:ahLst/>
            <a:cxnLst/>
            <a:rect r="r" b="b" t="t" l="l"/>
            <a:pathLst>
              <a:path h="1159492" w="2947862">
                <a:moveTo>
                  <a:pt x="0" y="0"/>
                </a:moveTo>
                <a:lnTo>
                  <a:pt x="2947862" y="0"/>
                </a:lnTo>
                <a:lnTo>
                  <a:pt x="2947862" y="1159492"/>
                </a:lnTo>
                <a:lnTo>
                  <a:pt x="0" y="1159492"/>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9105" y="2458664"/>
            <a:ext cx="15204565" cy="5019766"/>
          </a:xfrm>
          <a:custGeom>
            <a:avLst/>
            <a:gdLst/>
            <a:ahLst/>
            <a:cxnLst/>
            <a:rect r="r" b="b" t="t" l="l"/>
            <a:pathLst>
              <a:path h="5019766" w="15204565">
                <a:moveTo>
                  <a:pt x="0" y="0"/>
                </a:moveTo>
                <a:lnTo>
                  <a:pt x="15204565" y="0"/>
                </a:lnTo>
                <a:lnTo>
                  <a:pt x="15204565" y="5019766"/>
                </a:lnTo>
                <a:lnTo>
                  <a:pt x="0" y="5019766"/>
                </a:lnTo>
                <a:lnTo>
                  <a:pt x="0" y="0"/>
                </a:lnTo>
                <a:close/>
              </a:path>
            </a:pathLst>
          </a:custGeom>
          <a:blipFill>
            <a:blip r:embed="rId3"/>
            <a:stretch>
              <a:fillRect l="0" t="0" r="0" b="0"/>
            </a:stretch>
          </a:blipFill>
        </p:spPr>
      </p:sp>
      <p:sp>
        <p:nvSpPr>
          <p:cNvPr name="TextBox 3" id="3"/>
          <p:cNvSpPr txBox="true"/>
          <p:nvPr/>
        </p:nvSpPr>
        <p:spPr>
          <a:xfrm rot="0">
            <a:off x="15861430" y="9423676"/>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14</a:t>
            </a:r>
            <a:r>
              <a:rPr lang="en-US" sz="3400">
                <a:solidFill>
                  <a:srgbClr val="000000"/>
                </a:solidFill>
                <a:latin typeface="Glacial Indifference"/>
              </a:rPr>
              <a:t>/40</a:t>
            </a:r>
          </a:p>
        </p:txBody>
      </p:sp>
      <p:sp>
        <p:nvSpPr>
          <p:cNvPr name="Freeform 4" id="4"/>
          <p:cNvSpPr/>
          <p:nvPr/>
        </p:nvSpPr>
        <p:spPr>
          <a:xfrm flipH="false" flipV="false" rot="0">
            <a:off x="15679979" y="0"/>
            <a:ext cx="2694977" cy="1345583"/>
          </a:xfrm>
          <a:custGeom>
            <a:avLst/>
            <a:gdLst/>
            <a:ahLst/>
            <a:cxnLst/>
            <a:rect r="r" b="b" t="t" l="l"/>
            <a:pathLst>
              <a:path h="1345583" w="2694977">
                <a:moveTo>
                  <a:pt x="0" y="0"/>
                </a:moveTo>
                <a:lnTo>
                  <a:pt x="2694977" y="0"/>
                </a:lnTo>
                <a:lnTo>
                  <a:pt x="2694977" y="1345583"/>
                </a:lnTo>
                <a:lnTo>
                  <a:pt x="0" y="1345583"/>
                </a:lnTo>
                <a:lnTo>
                  <a:pt x="0" y="0"/>
                </a:lnTo>
                <a:close/>
              </a:path>
            </a:pathLst>
          </a:custGeom>
          <a:blipFill>
            <a:blip r:embed="rId4"/>
            <a:stretch>
              <a:fillRect l="0" t="0" r="0" b="0"/>
            </a:stretch>
          </a:blipFill>
        </p:spPr>
      </p:sp>
      <p:sp>
        <p:nvSpPr>
          <p:cNvPr name="Freeform 5" id="5"/>
          <p:cNvSpPr/>
          <p:nvPr/>
        </p:nvSpPr>
        <p:spPr>
          <a:xfrm flipH="false" flipV="false" rot="0">
            <a:off x="121560" y="0"/>
            <a:ext cx="2947862" cy="1159492"/>
          </a:xfrm>
          <a:custGeom>
            <a:avLst/>
            <a:gdLst/>
            <a:ahLst/>
            <a:cxnLst/>
            <a:rect r="r" b="b" t="t" l="l"/>
            <a:pathLst>
              <a:path h="1159492" w="2947862">
                <a:moveTo>
                  <a:pt x="0" y="0"/>
                </a:moveTo>
                <a:lnTo>
                  <a:pt x="2947862" y="0"/>
                </a:lnTo>
                <a:lnTo>
                  <a:pt x="2947862" y="1159492"/>
                </a:lnTo>
                <a:lnTo>
                  <a:pt x="0" y="1159492"/>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4958" y="1079603"/>
            <a:ext cx="15431504" cy="8178697"/>
          </a:xfrm>
          <a:custGeom>
            <a:avLst/>
            <a:gdLst/>
            <a:ahLst/>
            <a:cxnLst/>
            <a:rect r="r" b="b" t="t" l="l"/>
            <a:pathLst>
              <a:path h="8178697" w="15431504">
                <a:moveTo>
                  <a:pt x="0" y="0"/>
                </a:moveTo>
                <a:lnTo>
                  <a:pt x="15431505" y="0"/>
                </a:lnTo>
                <a:lnTo>
                  <a:pt x="15431505" y="8178697"/>
                </a:lnTo>
                <a:lnTo>
                  <a:pt x="0" y="8178697"/>
                </a:lnTo>
                <a:lnTo>
                  <a:pt x="0" y="0"/>
                </a:lnTo>
                <a:close/>
              </a:path>
            </a:pathLst>
          </a:custGeom>
          <a:blipFill>
            <a:blip r:embed="rId3"/>
            <a:stretch>
              <a:fillRect l="0" t="0" r="0" b="0"/>
            </a:stretch>
          </a:blipFill>
        </p:spPr>
      </p:sp>
      <p:sp>
        <p:nvSpPr>
          <p:cNvPr name="TextBox 3" id="3"/>
          <p:cNvSpPr txBox="true"/>
          <p:nvPr/>
        </p:nvSpPr>
        <p:spPr>
          <a:xfrm rot="0">
            <a:off x="15454765" y="9191625"/>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15</a:t>
            </a:r>
            <a:r>
              <a:rPr lang="en-US" sz="3400">
                <a:solidFill>
                  <a:srgbClr val="000000"/>
                </a:solidFill>
                <a:latin typeface="Glacial Indifference"/>
              </a:rPr>
              <a:t>/40</a:t>
            </a:r>
          </a:p>
        </p:txBody>
      </p:sp>
      <p:sp>
        <p:nvSpPr>
          <p:cNvPr name="Freeform 4" id="4"/>
          <p:cNvSpPr/>
          <p:nvPr/>
        </p:nvSpPr>
        <p:spPr>
          <a:xfrm flipH="false" flipV="false" rot="0">
            <a:off x="15679979" y="0"/>
            <a:ext cx="2694977" cy="1345583"/>
          </a:xfrm>
          <a:custGeom>
            <a:avLst/>
            <a:gdLst/>
            <a:ahLst/>
            <a:cxnLst/>
            <a:rect r="r" b="b" t="t" l="l"/>
            <a:pathLst>
              <a:path h="1345583" w="2694977">
                <a:moveTo>
                  <a:pt x="0" y="0"/>
                </a:moveTo>
                <a:lnTo>
                  <a:pt x="2694977" y="0"/>
                </a:lnTo>
                <a:lnTo>
                  <a:pt x="2694977" y="1345583"/>
                </a:lnTo>
                <a:lnTo>
                  <a:pt x="0" y="1345583"/>
                </a:lnTo>
                <a:lnTo>
                  <a:pt x="0" y="0"/>
                </a:lnTo>
                <a:close/>
              </a:path>
            </a:pathLst>
          </a:custGeom>
          <a:blipFill>
            <a:blip r:embed="rId4"/>
            <a:stretch>
              <a:fillRect l="0" t="0" r="0" b="0"/>
            </a:stretch>
          </a:blipFill>
        </p:spPr>
      </p:sp>
      <p:sp>
        <p:nvSpPr>
          <p:cNvPr name="Freeform 5" id="5"/>
          <p:cNvSpPr/>
          <p:nvPr/>
        </p:nvSpPr>
        <p:spPr>
          <a:xfrm flipH="false" flipV="false" rot="0">
            <a:off x="133311" y="0"/>
            <a:ext cx="2947862" cy="1159492"/>
          </a:xfrm>
          <a:custGeom>
            <a:avLst/>
            <a:gdLst/>
            <a:ahLst/>
            <a:cxnLst/>
            <a:rect r="r" b="b" t="t" l="l"/>
            <a:pathLst>
              <a:path h="1159492" w="2947862">
                <a:moveTo>
                  <a:pt x="0" y="0"/>
                </a:moveTo>
                <a:lnTo>
                  <a:pt x="2947862" y="0"/>
                </a:lnTo>
                <a:lnTo>
                  <a:pt x="2947862" y="1159492"/>
                </a:lnTo>
                <a:lnTo>
                  <a:pt x="0" y="1159492"/>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75378" y="-308078"/>
            <a:ext cx="4202522" cy="4181717"/>
          </a:xfrm>
          <a:custGeom>
            <a:avLst/>
            <a:gdLst/>
            <a:ahLst/>
            <a:cxnLst/>
            <a:rect r="r" b="b" t="t" l="l"/>
            <a:pathLst>
              <a:path h="4181717" w="4202522">
                <a:moveTo>
                  <a:pt x="0" y="0"/>
                </a:moveTo>
                <a:lnTo>
                  <a:pt x="4202522" y="0"/>
                </a:lnTo>
                <a:lnTo>
                  <a:pt x="4202522" y="4181718"/>
                </a:lnTo>
                <a:lnTo>
                  <a:pt x="0" y="4181718"/>
                </a:lnTo>
                <a:lnTo>
                  <a:pt x="0" y="0"/>
                </a:lnTo>
                <a:close/>
              </a:path>
            </a:pathLst>
          </a:custGeom>
          <a:blipFill>
            <a:blip r:embed="rId3"/>
            <a:stretch>
              <a:fillRect l="0" t="0" r="0" b="0"/>
            </a:stretch>
          </a:blipFill>
        </p:spPr>
      </p:sp>
      <p:sp>
        <p:nvSpPr>
          <p:cNvPr name="Freeform 3" id="3"/>
          <p:cNvSpPr/>
          <p:nvPr/>
        </p:nvSpPr>
        <p:spPr>
          <a:xfrm flipH="false" flipV="false" rot="0">
            <a:off x="15383282" y="7715980"/>
            <a:ext cx="2017326" cy="2126299"/>
          </a:xfrm>
          <a:custGeom>
            <a:avLst/>
            <a:gdLst/>
            <a:ahLst/>
            <a:cxnLst/>
            <a:rect r="r" b="b" t="t" l="l"/>
            <a:pathLst>
              <a:path h="2126299" w="2017326">
                <a:moveTo>
                  <a:pt x="0" y="0"/>
                </a:moveTo>
                <a:lnTo>
                  <a:pt x="2017326" y="0"/>
                </a:lnTo>
                <a:lnTo>
                  <a:pt x="2017326" y="2126299"/>
                </a:lnTo>
                <a:lnTo>
                  <a:pt x="0" y="2126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427349" y="420535"/>
            <a:ext cx="3967110" cy="4535729"/>
          </a:xfrm>
          <a:custGeom>
            <a:avLst/>
            <a:gdLst/>
            <a:ahLst/>
            <a:cxnLst/>
            <a:rect r="r" b="b" t="t" l="l"/>
            <a:pathLst>
              <a:path h="4535729" w="3967110">
                <a:moveTo>
                  <a:pt x="0" y="0"/>
                </a:moveTo>
                <a:lnTo>
                  <a:pt x="3967110" y="0"/>
                </a:lnTo>
                <a:lnTo>
                  <a:pt x="3967110" y="4535730"/>
                </a:lnTo>
                <a:lnTo>
                  <a:pt x="0" y="4535730"/>
                </a:lnTo>
                <a:lnTo>
                  <a:pt x="0" y="0"/>
                </a:lnTo>
                <a:close/>
              </a:path>
            </a:pathLst>
          </a:custGeom>
          <a:blipFill>
            <a:blip r:embed="rId6"/>
            <a:stretch>
              <a:fillRect l="0" t="0" r="0" b="0"/>
            </a:stretch>
          </a:blipFill>
        </p:spPr>
      </p:sp>
      <p:sp>
        <p:nvSpPr>
          <p:cNvPr name="TextBox 5" id="5"/>
          <p:cNvSpPr txBox="true"/>
          <p:nvPr/>
        </p:nvSpPr>
        <p:spPr>
          <a:xfrm rot="0">
            <a:off x="4878369" y="4753300"/>
            <a:ext cx="9593832" cy="1185664"/>
          </a:xfrm>
          <a:prstGeom prst="rect">
            <a:avLst/>
          </a:prstGeom>
        </p:spPr>
        <p:txBody>
          <a:bodyPr anchor="t" rtlCol="false" tIns="0" lIns="0" bIns="0" rIns="0">
            <a:spAutoFit/>
          </a:bodyPr>
          <a:lstStyle/>
          <a:p>
            <a:pPr>
              <a:lnSpc>
                <a:spcPts val="8902"/>
              </a:lnSpc>
            </a:pPr>
            <a:r>
              <a:rPr lang="en-US" sz="8727">
                <a:solidFill>
                  <a:srgbClr val="000000"/>
                </a:solidFill>
                <a:latin typeface="League Spartan"/>
              </a:rPr>
              <a:t>Marius Fabre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77384" y="414068"/>
            <a:ext cx="13325472" cy="9110603"/>
          </a:xfrm>
          <a:custGeom>
            <a:avLst/>
            <a:gdLst/>
            <a:ahLst/>
            <a:cxnLst/>
            <a:rect r="r" b="b" t="t" l="l"/>
            <a:pathLst>
              <a:path h="9110603" w="13325472">
                <a:moveTo>
                  <a:pt x="0" y="0"/>
                </a:moveTo>
                <a:lnTo>
                  <a:pt x="13325472" y="0"/>
                </a:lnTo>
                <a:lnTo>
                  <a:pt x="13325472" y="9110603"/>
                </a:lnTo>
                <a:lnTo>
                  <a:pt x="0" y="9110603"/>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9087" y="226017"/>
            <a:ext cx="17569440" cy="9032283"/>
          </a:xfrm>
          <a:custGeom>
            <a:avLst/>
            <a:gdLst/>
            <a:ahLst/>
            <a:cxnLst/>
            <a:rect r="r" b="b" t="t" l="l"/>
            <a:pathLst>
              <a:path h="9032283" w="17569440">
                <a:moveTo>
                  <a:pt x="0" y="0"/>
                </a:moveTo>
                <a:lnTo>
                  <a:pt x="17569440" y="0"/>
                </a:lnTo>
                <a:lnTo>
                  <a:pt x="17569440" y="9032283"/>
                </a:lnTo>
                <a:lnTo>
                  <a:pt x="0" y="9032283"/>
                </a:lnTo>
                <a:lnTo>
                  <a:pt x="0" y="0"/>
                </a:lnTo>
                <a:close/>
              </a:path>
            </a:pathLst>
          </a:custGeom>
          <a:blipFill>
            <a:blip r:embed="rId3"/>
            <a:stretch>
              <a:fillRect l="0" t="0" r="0" b="0"/>
            </a:stretch>
          </a:blipFill>
        </p:spPr>
      </p:sp>
      <p:sp>
        <p:nvSpPr>
          <p:cNvPr name="TextBox 3" id="3"/>
          <p:cNvSpPr txBox="true"/>
          <p:nvPr/>
        </p:nvSpPr>
        <p:spPr>
          <a:xfrm rot="0">
            <a:off x="385756" y="159342"/>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17</a:t>
            </a:r>
            <a:r>
              <a:rPr lang="en-US" sz="3400">
                <a:solidFill>
                  <a:srgbClr val="000000"/>
                </a:solidFill>
                <a:latin typeface="Glacial Indifference"/>
              </a:rPr>
              <a:t>/40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22943" y="618164"/>
            <a:ext cx="13122791" cy="8969118"/>
          </a:xfrm>
          <a:custGeom>
            <a:avLst/>
            <a:gdLst/>
            <a:ahLst/>
            <a:cxnLst/>
            <a:rect r="r" b="b" t="t" l="l"/>
            <a:pathLst>
              <a:path h="8969118" w="13122791">
                <a:moveTo>
                  <a:pt x="0" y="0"/>
                </a:moveTo>
                <a:lnTo>
                  <a:pt x="13122790" y="0"/>
                </a:lnTo>
                <a:lnTo>
                  <a:pt x="13122790" y="8969117"/>
                </a:lnTo>
                <a:lnTo>
                  <a:pt x="0" y="8969117"/>
                </a:lnTo>
                <a:lnTo>
                  <a:pt x="0" y="0"/>
                </a:lnTo>
                <a:close/>
              </a:path>
            </a:pathLst>
          </a:custGeom>
          <a:blipFill>
            <a:blip r:embed="rId3"/>
            <a:stretch>
              <a:fillRect l="0" t="0" r="0" b="0"/>
            </a:stretch>
          </a:blipFill>
        </p:spPr>
      </p:sp>
      <p:sp>
        <p:nvSpPr>
          <p:cNvPr name="TextBox 3" id="3"/>
          <p:cNvSpPr txBox="true"/>
          <p:nvPr/>
        </p:nvSpPr>
        <p:spPr>
          <a:xfrm rot="0">
            <a:off x="298463" y="294631"/>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19</a:t>
            </a:r>
            <a:r>
              <a:rPr lang="en-US" sz="3400">
                <a:solidFill>
                  <a:srgbClr val="000000"/>
                </a:solidFill>
                <a:latin typeface="Glacial Indifference"/>
              </a:rPr>
              <a:t>/40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134D8"/>
        </a:solidFill>
      </p:bgPr>
    </p:bg>
    <p:spTree>
      <p:nvGrpSpPr>
        <p:cNvPr id="1" name=""/>
        <p:cNvGrpSpPr/>
        <p:nvPr/>
      </p:nvGrpSpPr>
      <p:grpSpPr>
        <a:xfrm>
          <a:off x="0" y="0"/>
          <a:ext cx="0" cy="0"/>
          <a:chOff x="0" y="0"/>
          <a:chExt cx="0" cy="0"/>
        </a:xfrm>
      </p:grpSpPr>
      <p:sp>
        <p:nvSpPr>
          <p:cNvPr name="Freeform 2" id="2"/>
          <p:cNvSpPr/>
          <p:nvPr/>
        </p:nvSpPr>
        <p:spPr>
          <a:xfrm flipH="false" flipV="false" rot="0">
            <a:off x="-2579312" y="2388988"/>
            <a:ext cx="11976575" cy="10898683"/>
          </a:xfrm>
          <a:custGeom>
            <a:avLst/>
            <a:gdLst/>
            <a:ahLst/>
            <a:cxnLst/>
            <a:rect r="r" b="b" t="t" l="l"/>
            <a:pathLst>
              <a:path h="10898683" w="11976575">
                <a:moveTo>
                  <a:pt x="0" y="0"/>
                </a:moveTo>
                <a:lnTo>
                  <a:pt x="11976575" y="0"/>
                </a:lnTo>
                <a:lnTo>
                  <a:pt x="11976575" y="10898683"/>
                </a:lnTo>
                <a:lnTo>
                  <a:pt x="0" y="10898683"/>
                </a:lnTo>
                <a:lnTo>
                  <a:pt x="0" y="0"/>
                </a:lnTo>
                <a:close/>
              </a:path>
            </a:pathLst>
          </a:custGeom>
          <a:blipFill>
            <a:blip r:embed="rId3">
              <a:alphaModFix amt="27000"/>
            </a:blip>
            <a:stretch>
              <a:fillRect l="0" t="0" r="0" b="0"/>
            </a:stretch>
          </a:blipFill>
        </p:spPr>
      </p:sp>
      <p:sp>
        <p:nvSpPr>
          <p:cNvPr name="Freeform 3" id="3"/>
          <p:cNvSpPr/>
          <p:nvPr/>
        </p:nvSpPr>
        <p:spPr>
          <a:xfrm flipH="false" flipV="false" rot="0">
            <a:off x="10065261" y="-2339332"/>
            <a:ext cx="11976575" cy="10898683"/>
          </a:xfrm>
          <a:custGeom>
            <a:avLst/>
            <a:gdLst/>
            <a:ahLst/>
            <a:cxnLst/>
            <a:rect r="r" b="b" t="t" l="l"/>
            <a:pathLst>
              <a:path h="10898683" w="11976575">
                <a:moveTo>
                  <a:pt x="0" y="0"/>
                </a:moveTo>
                <a:lnTo>
                  <a:pt x="11976575" y="0"/>
                </a:lnTo>
                <a:lnTo>
                  <a:pt x="11976575" y="10898683"/>
                </a:lnTo>
                <a:lnTo>
                  <a:pt x="0" y="10898683"/>
                </a:lnTo>
                <a:lnTo>
                  <a:pt x="0" y="0"/>
                </a:lnTo>
                <a:close/>
              </a:path>
            </a:pathLst>
          </a:custGeom>
          <a:blipFill>
            <a:blip r:embed="rId3">
              <a:alphaModFix amt="23000"/>
            </a:blip>
            <a:stretch>
              <a:fillRect l="0" t="0" r="0" b="0"/>
            </a:stretch>
          </a:blipFill>
        </p:spPr>
      </p:sp>
      <p:sp>
        <p:nvSpPr>
          <p:cNvPr name="TextBox 4" id="4"/>
          <p:cNvSpPr txBox="true"/>
          <p:nvPr/>
        </p:nvSpPr>
        <p:spPr>
          <a:xfrm rot="0">
            <a:off x="2768545" y="4880811"/>
            <a:ext cx="12433339" cy="1309897"/>
          </a:xfrm>
          <a:prstGeom prst="rect">
            <a:avLst/>
          </a:prstGeom>
        </p:spPr>
        <p:txBody>
          <a:bodyPr anchor="t" rtlCol="false" tIns="0" lIns="0" bIns="0" rIns="0">
            <a:spAutoFit/>
          </a:bodyPr>
          <a:lstStyle/>
          <a:p>
            <a:pPr algn="ctr">
              <a:lnSpc>
                <a:spcPts val="9996"/>
              </a:lnSpc>
            </a:pPr>
            <a:r>
              <a:rPr lang="en-US" sz="9800">
                <a:solidFill>
                  <a:srgbClr val="FFFFFF"/>
                </a:solidFill>
                <a:latin typeface="League Spartan"/>
              </a:rPr>
              <a:t>Introduction</a:t>
            </a:r>
          </a:p>
        </p:txBody>
      </p:sp>
      <p:sp>
        <p:nvSpPr>
          <p:cNvPr name="TextBox 5" id="5"/>
          <p:cNvSpPr txBox="true"/>
          <p:nvPr/>
        </p:nvSpPr>
        <p:spPr>
          <a:xfrm rot="0">
            <a:off x="5415220" y="705168"/>
            <a:ext cx="7457560" cy="580390"/>
          </a:xfrm>
          <a:prstGeom prst="rect">
            <a:avLst/>
          </a:prstGeom>
        </p:spPr>
        <p:txBody>
          <a:bodyPr anchor="t" rtlCol="false" tIns="0" lIns="0" bIns="0" rIns="0">
            <a:spAutoFit/>
          </a:bodyPr>
          <a:lstStyle/>
          <a:p>
            <a:pPr algn="ctr">
              <a:lnSpc>
                <a:spcPts val="4760"/>
              </a:lnSpc>
            </a:pPr>
            <a:r>
              <a:rPr lang="en-US" sz="3400">
                <a:solidFill>
                  <a:srgbClr val="FFFFFF"/>
                </a:solidFill>
                <a:latin typeface="Glacial Indifference"/>
              </a:rPr>
              <a:t>04/15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7443" y="1028700"/>
            <a:ext cx="15021753" cy="8449736"/>
          </a:xfrm>
          <a:custGeom>
            <a:avLst/>
            <a:gdLst/>
            <a:ahLst/>
            <a:cxnLst/>
            <a:rect r="r" b="b" t="t" l="l"/>
            <a:pathLst>
              <a:path h="8449736" w="15021753">
                <a:moveTo>
                  <a:pt x="0" y="0"/>
                </a:moveTo>
                <a:lnTo>
                  <a:pt x="15021754" y="0"/>
                </a:lnTo>
                <a:lnTo>
                  <a:pt x="15021754" y="8449736"/>
                </a:lnTo>
                <a:lnTo>
                  <a:pt x="0" y="8449736"/>
                </a:lnTo>
                <a:lnTo>
                  <a:pt x="0" y="0"/>
                </a:lnTo>
                <a:close/>
              </a:path>
            </a:pathLst>
          </a:custGeom>
          <a:blipFill>
            <a:blip r:embed="rId3"/>
            <a:stretch>
              <a:fillRect l="0" t="0" r="0" b="0"/>
            </a:stretch>
          </a:blipFill>
        </p:spPr>
      </p:sp>
      <p:sp>
        <p:nvSpPr>
          <p:cNvPr name="TextBox 3" id="3"/>
          <p:cNvSpPr txBox="true"/>
          <p:nvPr/>
        </p:nvSpPr>
        <p:spPr>
          <a:xfrm rot="0">
            <a:off x="16553128" y="9580071"/>
            <a:ext cx="2224480" cy="1180465"/>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20/40</a:t>
            </a:r>
          </a:p>
          <a:p>
            <a:pPr>
              <a:lnSpc>
                <a:spcPts val="4760"/>
              </a:lnSpc>
            </a:pPr>
          </a:p>
        </p:txBody>
      </p:sp>
      <p:sp>
        <p:nvSpPr>
          <p:cNvPr name="Freeform 4" id="4"/>
          <p:cNvSpPr/>
          <p:nvPr/>
        </p:nvSpPr>
        <p:spPr>
          <a:xfrm flipH="false" flipV="false" rot="0">
            <a:off x="0" y="5253568"/>
            <a:ext cx="3123650" cy="2527418"/>
          </a:xfrm>
          <a:custGeom>
            <a:avLst/>
            <a:gdLst/>
            <a:ahLst/>
            <a:cxnLst/>
            <a:rect r="r" b="b" t="t" l="l"/>
            <a:pathLst>
              <a:path h="2527418" w="3123650">
                <a:moveTo>
                  <a:pt x="0" y="0"/>
                </a:moveTo>
                <a:lnTo>
                  <a:pt x="3123650" y="0"/>
                </a:lnTo>
                <a:lnTo>
                  <a:pt x="3123650" y="2527418"/>
                </a:lnTo>
                <a:lnTo>
                  <a:pt x="0" y="2527418"/>
                </a:lnTo>
                <a:lnTo>
                  <a:pt x="0" y="0"/>
                </a:lnTo>
                <a:close/>
              </a:path>
            </a:pathLst>
          </a:custGeom>
          <a:blipFill>
            <a:blip r:embed="rId4"/>
            <a:stretch>
              <a:fillRect l="0" t="-5752"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6484" y="346534"/>
            <a:ext cx="12266434" cy="9759867"/>
          </a:xfrm>
          <a:custGeom>
            <a:avLst/>
            <a:gdLst/>
            <a:ahLst/>
            <a:cxnLst/>
            <a:rect r="r" b="b" t="t" l="l"/>
            <a:pathLst>
              <a:path h="9759867" w="12266434">
                <a:moveTo>
                  <a:pt x="0" y="0"/>
                </a:moveTo>
                <a:lnTo>
                  <a:pt x="12266434" y="0"/>
                </a:lnTo>
                <a:lnTo>
                  <a:pt x="12266434" y="9759867"/>
                </a:lnTo>
                <a:lnTo>
                  <a:pt x="0" y="9759867"/>
                </a:lnTo>
                <a:lnTo>
                  <a:pt x="0" y="0"/>
                </a:lnTo>
                <a:close/>
              </a:path>
            </a:pathLst>
          </a:custGeom>
          <a:blipFill>
            <a:blip r:embed="rId3"/>
            <a:stretch>
              <a:fillRect l="0" t="0" r="0" b="0"/>
            </a:stretch>
          </a:blipFill>
        </p:spPr>
      </p:sp>
      <p:sp>
        <p:nvSpPr>
          <p:cNvPr name="TextBox 3" id="3"/>
          <p:cNvSpPr txBox="true"/>
          <p:nvPr/>
        </p:nvSpPr>
        <p:spPr>
          <a:xfrm rot="0">
            <a:off x="16405786" y="9526012"/>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21/40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2195" y="1123890"/>
            <a:ext cx="13453940" cy="7551112"/>
          </a:xfrm>
          <a:custGeom>
            <a:avLst/>
            <a:gdLst/>
            <a:ahLst/>
            <a:cxnLst/>
            <a:rect r="r" b="b" t="t" l="l"/>
            <a:pathLst>
              <a:path h="7551112" w="13453940">
                <a:moveTo>
                  <a:pt x="0" y="0"/>
                </a:moveTo>
                <a:lnTo>
                  <a:pt x="13453940" y="0"/>
                </a:lnTo>
                <a:lnTo>
                  <a:pt x="13453940" y="7551112"/>
                </a:lnTo>
                <a:lnTo>
                  <a:pt x="0" y="7551112"/>
                </a:lnTo>
                <a:lnTo>
                  <a:pt x="0" y="0"/>
                </a:lnTo>
                <a:close/>
              </a:path>
            </a:pathLst>
          </a:custGeom>
          <a:blipFill>
            <a:blip r:embed="rId3"/>
            <a:stretch>
              <a:fillRect l="0" t="0" r="0" b="0"/>
            </a:stretch>
          </a:blipFill>
        </p:spPr>
      </p:sp>
      <p:sp>
        <p:nvSpPr>
          <p:cNvPr name="TextBox 3" id="3"/>
          <p:cNvSpPr txBox="true"/>
          <p:nvPr/>
        </p:nvSpPr>
        <p:spPr>
          <a:xfrm rot="0">
            <a:off x="16519903" y="9382558"/>
            <a:ext cx="2224480" cy="1180465"/>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22/40</a:t>
            </a:r>
          </a:p>
          <a:p>
            <a:pPr>
              <a:lnSpc>
                <a:spcPts val="476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76146" y="2979556"/>
            <a:ext cx="12135707" cy="4327888"/>
          </a:xfrm>
          <a:custGeom>
            <a:avLst/>
            <a:gdLst/>
            <a:ahLst/>
            <a:cxnLst/>
            <a:rect r="r" b="b" t="t" l="l"/>
            <a:pathLst>
              <a:path h="4327888" w="12135707">
                <a:moveTo>
                  <a:pt x="0" y="0"/>
                </a:moveTo>
                <a:lnTo>
                  <a:pt x="12135708" y="0"/>
                </a:lnTo>
                <a:lnTo>
                  <a:pt x="12135708" y="4327888"/>
                </a:lnTo>
                <a:lnTo>
                  <a:pt x="0" y="4327888"/>
                </a:lnTo>
                <a:lnTo>
                  <a:pt x="0" y="0"/>
                </a:lnTo>
                <a:close/>
              </a:path>
            </a:pathLst>
          </a:custGeom>
          <a:blipFill>
            <a:blip r:embed="rId3"/>
            <a:stretch>
              <a:fillRect l="0" t="0" r="0" b="0"/>
            </a:stretch>
          </a:blipFill>
        </p:spPr>
      </p:sp>
      <p:sp>
        <p:nvSpPr>
          <p:cNvPr name="TextBox 3" id="3"/>
          <p:cNvSpPr txBox="true"/>
          <p:nvPr/>
        </p:nvSpPr>
        <p:spPr>
          <a:xfrm rot="0">
            <a:off x="1028700" y="743927"/>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23</a:t>
            </a:r>
            <a:r>
              <a:rPr lang="en-US" sz="3400">
                <a:solidFill>
                  <a:srgbClr val="000000"/>
                </a:solidFill>
                <a:latin typeface="Glacial Indifference"/>
              </a:rPr>
              <a:t>/40</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1655" y="1144698"/>
            <a:ext cx="14203929" cy="8009231"/>
          </a:xfrm>
          <a:custGeom>
            <a:avLst/>
            <a:gdLst/>
            <a:ahLst/>
            <a:cxnLst/>
            <a:rect r="r" b="b" t="t" l="l"/>
            <a:pathLst>
              <a:path h="8009231" w="14203929">
                <a:moveTo>
                  <a:pt x="0" y="0"/>
                </a:moveTo>
                <a:lnTo>
                  <a:pt x="14203929" y="0"/>
                </a:lnTo>
                <a:lnTo>
                  <a:pt x="14203929" y="8009231"/>
                </a:lnTo>
                <a:lnTo>
                  <a:pt x="0" y="8009231"/>
                </a:lnTo>
                <a:lnTo>
                  <a:pt x="0" y="0"/>
                </a:lnTo>
                <a:close/>
              </a:path>
            </a:pathLst>
          </a:custGeom>
          <a:blipFill>
            <a:blip r:embed="rId3"/>
            <a:stretch>
              <a:fillRect l="0" t="0" r="0" b="0"/>
            </a:stretch>
          </a:blipFill>
        </p:spPr>
      </p:sp>
      <p:sp>
        <p:nvSpPr>
          <p:cNvPr name="TextBox 3" id="3"/>
          <p:cNvSpPr txBox="true"/>
          <p:nvPr/>
        </p:nvSpPr>
        <p:spPr>
          <a:xfrm rot="0">
            <a:off x="506308" y="275114"/>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24</a:t>
            </a:r>
            <a:r>
              <a:rPr lang="en-US" sz="3400">
                <a:solidFill>
                  <a:srgbClr val="000000"/>
                </a:solidFill>
                <a:latin typeface="Glacial Indifference"/>
              </a:rPr>
              <a:t>/40</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2043" y="2944295"/>
            <a:ext cx="15549476" cy="4118264"/>
          </a:xfrm>
          <a:custGeom>
            <a:avLst/>
            <a:gdLst/>
            <a:ahLst/>
            <a:cxnLst/>
            <a:rect r="r" b="b" t="t" l="l"/>
            <a:pathLst>
              <a:path h="4118264" w="15549476">
                <a:moveTo>
                  <a:pt x="0" y="0"/>
                </a:moveTo>
                <a:lnTo>
                  <a:pt x="15549475" y="0"/>
                </a:lnTo>
                <a:lnTo>
                  <a:pt x="15549475" y="4118264"/>
                </a:lnTo>
                <a:lnTo>
                  <a:pt x="0" y="4118264"/>
                </a:lnTo>
                <a:lnTo>
                  <a:pt x="0" y="0"/>
                </a:lnTo>
                <a:close/>
              </a:path>
            </a:pathLst>
          </a:custGeom>
          <a:blipFill>
            <a:blip r:embed="rId3"/>
            <a:stretch>
              <a:fillRect l="0" t="0" r="0" b="0"/>
            </a:stretch>
          </a:blipFill>
        </p:spPr>
      </p:sp>
      <p:sp>
        <p:nvSpPr>
          <p:cNvPr name="TextBox 3" id="3"/>
          <p:cNvSpPr txBox="true"/>
          <p:nvPr/>
        </p:nvSpPr>
        <p:spPr>
          <a:xfrm rot="0">
            <a:off x="1028700" y="743927"/>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25</a:t>
            </a:r>
            <a:r>
              <a:rPr lang="en-US" sz="3400">
                <a:solidFill>
                  <a:srgbClr val="000000"/>
                </a:solidFill>
                <a:latin typeface="Glacial Indifference"/>
              </a:rPr>
              <a:t>/40</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0691" y="1402078"/>
            <a:ext cx="13966617" cy="7856222"/>
          </a:xfrm>
          <a:custGeom>
            <a:avLst/>
            <a:gdLst/>
            <a:ahLst/>
            <a:cxnLst/>
            <a:rect r="r" b="b" t="t" l="l"/>
            <a:pathLst>
              <a:path h="7856222" w="13966617">
                <a:moveTo>
                  <a:pt x="0" y="0"/>
                </a:moveTo>
                <a:lnTo>
                  <a:pt x="13966618" y="0"/>
                </a:lnTo>
                <a:lnTo>
                  <a:pt x="13966618" y="7856222"/>
                </a:lnTo>
                <a:lnTo>
                  <a:pt x="0" y="7856222"/>
                </a:lnTo>
                <a:lnTo>
                  <a:pt x="0" y="0"/>
                </a:lnTo>
                <a:close/>
              </a:path>
            </a:pathLst>
          </a:custGeom>
          <a:blipFill>
            <a:blip r:embed="rId3"/>
            <a:stretch>
              <a:fillRect l="0" t="0" r="0" b="0"/>
            </a:stretch>
          </a:blipFill>
        </p:spPr>
      </p:sp>
      <p:sp>
        <p:nvSpPr>
          <p:cNvPr name="TextBox 3" id="3"/>
          <p:cNvSpPr txBox="true"/>
          <p:nvPr/>
        </p:nvSpPr>
        <p:spPr>
          <a:xfrm rot="0">
            <a:off x="305388" y="221535"/>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26</a:t>
            </a:r>
            <a:r>
              <a:rPr lang="en-US" sz="3400">
                <a:solidFill>
                  <a:srgbClr val="000000"/>
                </a:solidFill>
                <a:latin typeface="Glacial Indifference"/>
              </a:rPr>
              <a:t>/40</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602" y="1292640"/>
            <a:ext cx="14931126" cy="8371427"/>
          </a:xfrm>
          <a:custGeom>
            <a:avLst/>
            <a:gdLst/>
            <a:ahLst/>
            <a:cxnLst/>
            <a:rect r="r" b="b" t="t" l="l"/>
            <a:pathLst>
              <a:path h="8371427" w="14931126">
                <a:moveTo>
                  <a:pt x="0" y="0"/>
                </a:moveTo>
                <a:lnTo>
                  <a:pt x="14931126" y="0"/>
                </a:lnTo>
                <a:lnTo>
                  <a:pt x="14931126" y="8371427"/>
                </a:lnTo>
                <a:lnTo>
                  <a:pt x="0" y="8371427"/>
                </a:lnTo>
                <a:lnTo>
                  <a:pt x="0" y="0"/>
                </a:lnTo>
                <a:close/>
              </a:path>
            </a:pathLst>
          </a:custGeom>
          <a:blipFill>
            <a:blip r:embed="rId3"/>
            <a:stretch>
              <a:fillRect l="0" t="0" r="0" b="0"/>
            </a:stretch>
          </a:blipFill>
        </p:spPr>
      </p:sp>
      <p:sp>
        <p:nvSpPr>
          <p:cNvPr name="TextBox 3" id="3"/>
          <p:cNvSpPr txBox="true"/>
          <p:nvPr/>
        </p:nvSpPr>
        <p:spPr>
          <a:xfrm rot="0">
            <a:off x="533097" y="448310"/>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27</a:t>
            </a:r>
            <a:r>
              <a:rPr lang="en-US" sz="3400">
                <a:solidFill>
                  <a:srgbClr val="000000"/>
                </a:solidFill>
                <a:latin typeface="Glacial Indifference"/>
              </a:rPr>
              <a:t>/40</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3409" y="1028700"/>
            <a:ext cx="16455891" cy="4971737"/>
          </a:xfrm>
          <a:custGeom>
            <a:avLst/>
            <a:gdLst/>
            <a:ahLst/>
            <a:cxnLst/>
            <a:rect r="r" b="b" t="t" l="l"/>
            <a:pathLst>
              <a:path h="4971737" w="16455891">
                <a:moveTo>
                  <a:pt x="0" y="0"/>
                </a:moveTo>
                <a:lnTo>
                  <a:pt x="16455891" y="0"/>
                </a:lnTo>
                <a:lnTo>
                  <a:pt x="16455891" y="4971737"/>
                </a:lnTo>
                <a:lnTo>
                  <a:pt x="0" y="4971737"/>
                </a:lnTo>
                <a:lnTo>
                  <a:pt x="0" y="0"/>
                </a:lnTo>
                <a:close/>
              </a:path>
            </a:pathLst>
          </a:custGeom>
          <a:blipFill>
            <a:blip r:embed="rId3"/>
            <a:stretch>
              <a:fillRect l="0" t="0" r="0" b="-81627"/>
            </a:stretch>
          </a:blipFill>
        </p:spPr>
      </p:sp>
      <p:sp>
        <p:nvSpPr>
          <p:cNvPr name="Freeform 3" id="3"/>
          <p:cNvSpPr/>
          <p:nvPr/>
        </p:nvSpPr>
        <p:spPr>
          <a:xfrm flipH="false" flipV="false" rot="0">
            <a:off x="803409" y="6454007"/>
            <a:ext cx="16455891" cy="2933203"/>
          </a:xfrm>
          <a:custGeom>
            <a:avLst/>
            <a:gdLst/>
            <a:ahLst/>
            <a:cxnLst/>
            <a:rect r="r" b="b" t="t" l="l"/>
            <a:pathLst>
              <a:path h="2933203" w="16455891">
                <a:moveTo>
                  <a:pt x="0" y="0"/>
                </a:moveTo>
                <a:lnTo>
                  <a:pt x="16455891" y="0"/>
                </a:lnTo>
                <a:lnTo>
                  <a:pt x="16455891" y="2933203"/>
                </a:lnTo>
                <a:lnTo>
                  <a:pt x="0" y="2933203"/>
                </a:lnTo>
                <a:lnTo>
                  <a:pt x="0" y="0"/>
                </a:lnTo>
                <a:close/>
              </a:path>
            </a:pathLst>
          </a:custGeom>
          <a:blipFill>
            <a:blip r:embed="rId4"/>
            <a:stretch>
              <a:fillRect l="0" t="0" r="0" b="-211775"/>
            </a:stretch>
          </a:blipFill>
        </p:spPr>
      </p:sp>
      <p:sp>
        <p:nvSpPr>
          <p:cNvPr name="TextBox 4" id="4"/>
          <p:cNvSpPr txBox="true"/>
          <p:nvPr/>
        </p:nvSpPr>
        <p:spPr>
          <a:xfrm rot="0">
            <a:off x="626860" y="234930"/>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28</a:t>
            </a:r>
            <a:r>
              <a:rPr lang="en-US" sz="3400">
                <a:solidFill>
                  <a:srgbClr val="000000"/>
                </a:solidFill>
                <a:latin typeface="Glacial Indifference"/>
              </a:rPr>
              <a:t>/40</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7959" y="810602"/>
            <a:ext cx="14471341" cy="8125055"/>
          </a:xfrm>
          <a:custGeom>
            <a:avLst/>
            <a:gdLst/>
            <a:ahLst/>
            <a:cxnLst/>
            <a:rect r="r" b="b" t="t" l="l"/>
            <a:pathLst>
              <a:path h="8125055" w="14471341">
                <a:moveTo>
                  <a:pt x="0" y="0"/>
                </a:moveTo>
                <a:lnTo>
                  <a:pt x="14471341" y="0"/>
                </a:lnTo>
                <a:lnTo>
                  <a:pt x="14471341" y="8125055"/>
                </a:lnTo>
                <a:lnTo>
                  <a:pt x="0" y="8125055"/>
                </a:lnTo>
                <a:lnTo>
                  <a:pt x="0" y="0"/>
                </a:lnTo>
                <a:close/>
              </a:path>
            </a:pathLst>
          </a:custGeom>
          <a:blipFill>
            <a:blip r:embed="rId3"/>
            <a:stretch>
              <a:fillRect l="0" t="0" r="0" b="0"/>
            </a:stretch>
          </a:blipFill>
        </p:spPr>
      </p:sp>
      <p:sp>
        <p:nvSpPr>
          <p:cNvPr name="TextBox 3" id="3"/>
          <p:cNvSpPr txBox="true"/>
          <p:nvPr/>
        </p:nvSpPr>
        <p:spPr>
          <a:xfrm rot="0">
            <a:off x="479518" y="448310"/>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29</a:t>
            </a:r>
            <a:r>
              <a:rPr lang="en-US" sz="3400">
                <a:solidFill>
                  <a:srgbClr val="000000"/>
                </a:solidFill>
                <a:latin typeface="Glacial Indifference"/>
              </a:rPr>
              <a:t>/40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21576" y="-3371832"/>
            <a:ext cx="7865633" cy="7895240"/>
          </a:xfrm>
          <a:custGeom>
            <a:avLst/>
            <a:gdLst/>
            <a:ahLst/>
            <a:cxnLst/>
            <a:rect r="r" b="b" t="t" l="l"/>
            <a:pathLst>
              <a:path h="7895240" w="7865633">
                <a:moveTo>
                  <a:pt x="0" y="0"/>
                </a:moveTo>
                <a:lnTo>
                  <a:pt x="7865633" y="0"/>
                </a:lnTo>
                <a:lnTo>
                  <a:pt x="7865633" y="7895240"/>
                </a:lnTo>
                <a:lnTo>
                  <a:pt x="0" y="7895240"/>
                </a:lnTo>
                <a:lnTo>
                  <a:pt x="0" y="0"/>
                </a:lnTo>
                <a:close/>
              </a:path>
            </a:pathLst>
          </a:custGeom>
          <a:blipFill>
            <a:blip r:embed="rId3"/>
            <a:stretch>
              <a:fillRect l="0" t="0" r="0" b="0"/>
            </a:stretch>
          </a:blipFill>
        </p:spPr>
      </p:sp>
      <p:sp>
        <p:nvSpPr>
          <p:cNvPr name="Freeform 3" id="3"/>
          <p:cNvSpPr/>
          <p:nvPr/>
        </p:nvSpPr>
        <p:spPr>
          <a:xfrm flipH="false" flipV="false" rot="0">
            <a:off x="3200692" y="39087"/>
            <a:ext cx="2947862" cy="1159492"/>
          </a:xfrm>
          <a:custGeom>
            <a:avLst/>
            <a:gdLst/>
            <a:ahLst/>
            <a:cxnLst/>
            <a:rect r="r" b="b" t="t" l="l"/>
            <a:pathLst>
              <a:path h="1159492" w="2947862">
                <a:moveTo>
                  <a:pt x="0" y="0"/>
                </a:moveTo>
                <a:lnTo>
                  <a:pt x="2947862" y="0"/>
                </a:lnTo>
                <a:lnTo>
                  <a:pt x="2947862" y="1159492"/>
                </a:lnTo>
                <a:lnTo>
                  <a:pt x="0" y="1159492"/>
                </a:lnTo>
                <a:lnTo>
                  <a:pt x="0" y="0"/>
                </a:lnTo>
                <a:close/>
              </a:path>
            </a:pathLst>
          </a:custGeom>
          <a:blipFill>
            <a:blip r:embed="rId4"/>
            <a:stretch>
              <a:fillRect l="0" t="0" r="0" b="0"/>
            </a:stretch>
          </a:blipFill>
        </p:spPr>
      </p:sp>
      <p:sp>
        <p:nvSpPr>
          <p:cNvPr name="Freeform 4" id="4"/>
          <p:cNvSpPr/>
          <p:nvPr/>
        </p:nvSpPr>
        <p:spPr>
          <a:xfrm flipH="false" flipV="false" rot="0">
            <a:off x="654752" y="105722"/>
            <a:ext cx="2055349" cy="1026221"/>
          </a:xfrm>
          <a:custGeom>
            <a:avLst/>
            <a:gdLst/>
            <a:ahLst/>
            <a:cxnLst/>
            <a:rect r="r" b="b" t="t" l="l"/>
            <a:pathLst>
              <a:path h="1026221" w="2055349">
                <a:moveTo>
                  <a:pt x="0" y="0"/>
                </a:moveTo>
                <a:lnTo>
                  <a:pt x="2055349" y="0"/>
                </a:lnTo>
                <a:lnTo>
                  <a:pt x="2055349" y="1026221"/>
                </a:lnTo>
                <a:lnTo>
                  <a:pt x="0" y="1026221"/>
                </a:lnTo>
                <a:lnTo>
                  <a:pt x="0" y="0"/>
                </a:lnTo>
                <a:close/>
              </a:path>
            </a:pathLst>
          </a:custGeom>
          <a:blipFill>
            <a:blip r:embed="rId5"/>
            <a:stretch>
              <a:fillRect l="0" t="0" r="0" b="0"/>
            </a:stretch>
          </a:blipFill>
        </p:spPr>
      </p:sp>
      <p:sp>
        <p:nvSpPr>
          <p:cNvPr name="Freeform 5" id="5"/>
          <p:cNvSpPr/>
          <p:nvPr/>
        </p:nvSpPr>
        <p:spPr>
          <a:xfrm flipH="false" flipV="false" rot="0">
            <a:off x="2710101" y="4735176"/>
            <a:ext cx="647698" cy="589658"/>
          </a:xfrm>
          <a:custGeom>
            <a:avLst/>
            <a:gdLst/>
            <a:ahLst/>
            <a:cxnLst/>
            <a:rect r="r" b="b" t="t" l="l"/>
            <a:pathLst>
              <a:path h="589658" w="647698">
                <a:moveTo>
                  <a:pt x="0" y="0"/>
                </a:moveTo>
                <a:lnTo>
                  <a:pt x="647698" y="0"/>
                </a:lnTo>
                <a:lnTo>
                  <a:pt x="647698" y="589657"/>
                </a:lnTo>
                <a:lnTo>
                  <a:pt x="0" y="589657"/>
                </a:lnTo>
                <a:lnTo>
                  <a:pt x="0" y="0"/>
                </a:lnTo>
                <a:close/>
              </a:path>
            </a:pathLst>
          </a:custGeom>
          <a:blipFill>
            <a:blip r:embed="rId6"/>
            <a:stretch>
              <a:fillRect l="0" t="0" r="0" b="0"/>
            </a:stretch>
          </a:blipFill>
        </p:spPr>
      </p:sp>
      <p:sp>
        <p:nvSpPr>
          <p:cNvPr name="Freeform 6" id="6"/>
          <p:cNvSpPr/>
          <p:nvPr/>
        </p:nvSpPr>
        <p:spPr>
          <a:xfrm flipH="false" flipV="false" rot="0">
            <a:off x="2710101" y="5687643"/>
            <a:ext cx="647698" cy="589658"/>
          </a:xfrm>
          <a:custGeom>
            <a:avLst/>
            <a:gdLst/>
            <a:ahLst/>
            <a:cxnLst/>
            <a:rect r="r" b="b" t="t" l="l"/>
            <a:pathLst>
              <a:path h="589658" w="647698">
                <a:moveTo>
                  <a:pt x="0" y="0"/>
                </a:moveTo>
                <a:lnTo>
                  <a:pt x="647698" y="0"/>
                </a:lnTo>
                <a:lnTo>
                  <a:pt x="647698" y="589658"/>
                </a:lnTo>
                <a:lnTo>
                  <a:pt x="0" y="589658"/>
                </a:lnTo>
                <a:lnTo>
                  <a:pt x="0" y="0"/>
                </a:lnTo>
                <a:close/>
              </a:path>
            </a:pathLst>
          </a:custGeom>
          <a:blipFill>
            <a:blip r:embed="rId6"/>
            <a:stretch>
              <a:fillRect l="0" t="0" r="0" b="0"/>
            </a:stretch>
          </a:blipFill>
        </p:spPr>
      </p:sp>
      <p:sp>
        <p:nvSpPr>
          <p:cNvPr name="Freeform 7" id="7"/>
          <p:cNvSpPr/>
          <p:nvPr/>
        </p:nvSpPr>
        <p:spPr>
          <a:xfrm flipH="false" flipV="false" rot="0">
            <a:off x="2710101" y="6756031"/>
            <a:ext cx="647698" cy="589658"/>
          </a:xfrm>
          <a:custGeom>
            <a:avLst/>
            <a:gdLst/>
            <a:ahLst/>
            <a:cxnLst/>
            <a:rect r="r" b="b" t="t" l="l"/>
            <a:pathLst>
              <a:path h="589658" w="647698">
                <a:moveTo>
                  <a:pt x="0" y="0"/>
                </a:moveTo>
                <a:lnTo>
                  <a:pt x="647698" y="0"/>
                </a:lnTo>
                <a:lnTo>
                  <a:pt x="647698" y="589658"/>
                </a:lnTo>
                <a:lnTo>
                  <a:pt x="0" y="589658"/>
                </a:lnTo>
                <a:lnTo>
                  <a:pt x="0" y="0"/>
                </a:lnTo>
                <a:close/>
              </a:path>
            </a:pathLst>
          </a:custGeom>
          <a:blipFill>
            <a:blip r:embed="rId6"/>
            <a:stretch>
              <a:fillRect l="0" t="0" r="0" b="0"/>
            </a:stretch>
          </a:blipFill>
        </p:spPr>
      </p:sp>
      <p:sp>
        <p:nvSpPr>
          <p:cNvPr name="Freeform 8" id="8"/>
          <p:cNvSpPr/>
          <p:nvPr/>
        </p:nvSpPr>
        <p:spPr>
          <a:xfrm flipH="false" flipV="false" rot="0">
            <a:off x="10157540" y="4806197"/>
            <a:ext cx="647698" cy="589658"/>
          </a:xfrm>
          <a:custGeom>
            <a:avLst/>
            <a:gdLst/>
            <a:ahLst/>
            <a:cxnLst/>
            <a:rect r="r" b="b" t="t" l="l"/>
            <a:pathLst>
              <a:path h="589658" w="647698">
                <a:moveTo>
                  <a:pt x="0" y="0"/>
                </a:moveTo>
                <a:lnTo>
                  <a:pt x="647698" y="0"/>
                </a:lnTo>
                <a:lnTo>
                  <a:pt x="647698" y="589658"/>
                </a:lnTo>
                <a:lnTo>
                  <a:pt x="0" y="589658"/>
                </a:lnTo>
                <a:lnTo>
                  <a:pt x="0" y="0"/>
                </a:lnTo>
                <a:close/>
              </a:path>
            </a:pathLst>
          </a:custGeom>
          <a:blipFill>
            <a:blip r:embed="rId6"/>
            <a:stretch>
              <a:fillRect l="0" t="0" r="0" b="0"/>
            </a:stretch>
          </a:blipFill>
        </p:spPr>
      </p:sp>
      <p:sp>
        <p:nvSpPr>
          <p:cNvPr name="Freeform 9" id="9"/>
          <p:cNvSpPr/>
          <p:nvPr/>
        </p:nvSpPr>
        <p:spPr>
          <a:xfrm flipH="false" flipV="false" rot="0">
            <a:off x="10157540" y="5975487"/>
            <a:ext cx="647698" cy="589658"/>
          </a:xfrm>
          <a:custGeom>
            <a:avLst/>
            <a:gdLst/>
            <a:ahLst/>
            <a:cxnLst/>
            <a:rect r="r" b="b" t="t" l="l"/>
            <a:pathLst>
              <a:path h="589658" w="647698">
                <a:moveTo>
                  <a:pt x="0" y="0"/>
                </a:moveTo>
                <a:lnTo>
                  <a:pt x="647698" y="0"/>
                </a:lnTo>
                <a:lnTo>
                  <a:pt x="647698" y="589657"/>
                </a:lnTo>
                <a:lnTo>
                  <a:pt x="0" y="589657"/>
                </a:lnTo>
                <a:lnTo>
                  <a:pt x="0" y="0"/>
                </a:lnTo>
                <a:close/>
              </a:path>
            </a:pathLst>
          </a:custGeom>
          <a:blipFill>
            <a:blip r:embed="rId6"/>
            <a:stretch>
              <a:fillRect l="0" t="0" r="0" b="0"/>
            </a:stretch>
          </a:blipFill>
        </p:spPr>
      </p:sp>
      <p:sp>
        <p:nvSpPr>
          <p:cNvPr name="Freeform 10" id="10"/>
          <p:cNvSpPr/>
          <p:nvPr/>
        </p:nvSpPr>
        <p:spPr>
          <a:xfrm flipH="false" flipV="false" rot="0">
            <a:off x="10157540" y="7442793"/>
            <a:ext cx="647698" cy="589658"/>
          </a:xfrm>
          <a:custGeom>
            <a:avLst/>
            <a:gdLst/>
            <a:ahLst/>
            <a:cxnLst/>
            <a:rect r="r" b="b" t="t" l="l"/>
            <a:pathLst>
              <a:path h="589658" w="647698">
                <a:moveTo>
                  <a:pt x="0" y="0"/>
                </a:moveTo>
                <a:lnTo>
                  <a:pt x="647698" y="0"/>
                </a:lnTo>
                <a:lnTo>
                  <a:pt x="647698" y="589658"/>
                </a:lnTo>
                <a:lnTo>
                  <a:pt x="0" y="589658"/>
                </a:lnTo>
                <a:lnTo>
                  <a:pt x="0" y="0"/>
                </a:lnTo>
                <a:close/>
              </a:path>
            </a:pathLst>
          </a:custGeom>
          <a:blipFill>
            <a:blip r:embed="rId6"/>
            <a:stretch>
              <a:fillRect l="0" t="0" r="0" b="0"/>
            </a:stretch>
          </a:blipFill>
        </p:spPr>
      </p:sp>
      <p:sp>
        <p:nvSpPr>
          <p:cNvPr name="TextBox 11" id="11"/>
          <p:cNvSpPr txBox="true"/>
          <p:nvPr/>
        </p:nvSpPr>
        <p:spPr>
          <a:xfrm rot="0">
            <a:off x="2927330" y="2057822"/>
            <a:ext cx="12433339" cy="1309838"/>
          </a:xfrm>
          <a:prstGeom prst="rect">
            <a:avLst/>
          </a:prstGeom>
        </p:spPr>
        <p:txBody>
          <a:bodyPr anchor="t" rtlCol="false" tIns="0" lIns="0" bIns="0" rIns="0">
            <a:spAutoFit/>
          </a:bodyPr>
          <a:lstStyle/>
          <a:p>
            <a:pPr algn="ctr">
              <a:lnSpc>
                <a:spcPts val="9996"/>
              </a:lnSpc>
            </a:pPr>
            <a:r>
              <a:rPr lang="en-US" sz="9800">
                <a:solidFill>
                  <a:srgbClr val="000000"/>
                </a:solidFill>
                <a:latin typeface="League Spartan"/>
              </a:rPr>
              <a:t>Sommaire </a:t>
            </a:r>
          </a:p>
        </p:txBody>
      </p:sp>
      <p:sp>
        <p:nvSpPr>
          <p:cNvPr name="TextBox 12" id="12"/>
          <p:cNvSpPr txBox="true"/>
          <p:nvPr/>
        </p:nvSpPr>
        <p:spPr>
          <a:xfrm rot="0">
            <a:off x="3532193" y="4820068"/>
            <a:ext cx="5026795" cy="504766"/>
          </a:xfrm>
          <a:prstGeom prst="rect">
            <a:avLst/>
          </a:prstGeom>
        </p:spPr>
        <p:txBody>
          <a:bodyPr anchor="t" rtlCol="false" tIns="0" lIns="0" bIns="0" rIns="0">
            <a:spAutoFit/>
          </a:bodyPr>
          <a:lstStyle/>
          <a:p>
            <a:pPr>
              <a:lnSpc>
                <a:spcPts val="4199"/>
              </a:lnSpc>
            </a:pPr>
            <a:r>
              <a:rPr lang="en-US" sz="2999">
                <a:solidFill>
                  <a:srgbClr val="000000"/>
                </a:solidFill>
                <a:latin typeface="Glacial Indifference Bold"/>
              </a:rPr>
              <a:t>Présentation de l’entreprise</a:t>
            </a:r>
          </a:p>
        </p:txBody>
      </p:sp>
      <p:sp>
        <p:nvSpPr>
          <p:cNvPr name="TextBox 13" id="13"/>
          <p:cNvSpPr txBox="true"/>
          <p:nvPr/>
        </p:nvSpPr>
        <p:spPr>
          <a:xfrm rot="0">
            <a:off x="3532193" y="5734435"/>
            <a:ext cx="5232721" cy="1028581"/>
          </a:xfrm>
          <a:prstGeom prst="rect">
            <a:avLst/>
          </a:prstGeom>
        </p:spPr>
        <p:txBody>
          <a:bodyPr anchor="t" rtlCol="false" tIns="0" lIns="0" bIns="0" rIns="0">
            <a:spAutoFit/>
          </a:bodyPr>
          <a:lstStyle/>
          <a:p>
            <a:pPr>
              <a:lnSpc>
                <a:spcPts val="4199"/>
              </a:lnSpc>
            </a:pPr>
            <a:r>
              <a:rPr lang="en-US" sz="2999">
                <a:solidFill>
                  <a:srgbClr val="000000"/>
                </a:solidFill>
                <a:latin typeface="Glacial Indifference Bold"/>
              </a:rPr>
              <a:t>C’est quoi ebp et sa relation avec aptitude</a:t>
            </a:r>
          </a:p>
        </p:txBody>
      </p:sp>
      <p:sp>
        <p:nvSpPr>
          <p:cNvPr name="TextBox 14" id="14"/>
          <p:cNvSpPr txBox="true"/>
          <p:nvPr/>
        </p:nvSpPr>
        <p:spPr>
          <a:xfrm rot="0">
            <a:off x="3513579" y="6816138"/>
            <a:ext cx="4765969" cy="504766"/>
          </a:xfrm>
          <a:prstGeom prst="rect">
            <a:avLst/>
          </a:prstGeom>
        </p:spPr>
        <p:txBody>
          <a:bodyPr anchor="t" rtlCol="false" tIns="0" lIns="0" bIns="0" rIns="0">
            <a:spAutoFit/>
          </a:bodyPr>
          <a:lstStyle/>
          <a:p>
            <a:pPr>
              <a:lnSpc>
                <a:spcPts val="4199"/>
              </a:lnSpc>
            </a:pPr>
            <a:r>
              <a:rPr lang="en-US" sz="2999">
                <a:solidFill>
                  <a:srgbClr val="000000"/>
                </a:solidFill>
                <a:latin typeface="Glacial Indifference Bold"/>
              </a:rPr>
              <a:t>Technologies utilisé </a:t>
            </a:r>
          </a:p>
        </p:txBody>
      </p:sp>
      <p:sp>
        <p:nvSpPr>
          <p:cNvPr name="TextBox 15" id="15"/>
          <p:cNvSpPr txBox="true"/>
          <p:nvPr/>
        </p:nvSpPr>
        <p:spPr>
          <a:xfrm rot="0">
            <a:off x="11015230" y="4820068"/>
            <a:ext cx="5125564" cy="504766"/>
          </a:xfrm>
          <a:prstGeom prst="rect">
            <a:avLst/>
          </a:prstGeom>
        </p:spPr>
        <p:txBody>
          <a:bodyPr anchor="t" rtlCol="false" tIns="0" lIns="0" bIns="0" rIns="0">
            <a:spAutoFit/>
          </a:bodyPr>
          <a:lstStyle/>
          <a:p>
            <a:pPr>
              <a:lnSpc>
                <a:spcPts val="4199"/>
              </a:lnSpc>
            </a:pPr>
            <a:r>
              <a:rPr lang="en-US" sz="2999">
                <a:solidFill>
                  <a:srgbClr val="000000"/>
                </a:solidFill>
                <a:latin typeface="Glacial Indifference Bold"/>
              </a:rPr>
              <a:t>Projets Majeurs avec Clients</a:t>
            </a:r>
          </a:p>
        </p:txBody>
      </p:sp>
      <p:sp>
        <p:nvSpPr>
          <p:cNvPr name="TextBox 16" id="16"/>
          <p:cNvSpPr txBox="true"/>
          <p:nvPr/>
        </p:nvSpPr>
        <p:spPr>
          <a:xfrm rot="0">
            <a:off x="11015230" y="6022279"/>
            <a:ext cx="5232721" cy="1028581"/>
          </a:xfrm>
          <a:prstGeom prst="rect">
            <a:avLst/>
          </a:prstGeom>
        </p:spPr>
        <p:txBody>
          <a:bodyPr anchor="t" rtlCol="false" tIns="0" lIns="0" bIns="0" rIns="0">
            <a:spAutoFit/>
          </a:bodyPr>
          <a:lstStyle/>
          <a:p>
            <a:pPr>
              <a:lnSpc>
                <a:spcPts val="4199"/>
              </a:lnSpc>
            </a:pPr>
            <a:r>
              <a:rPr lang="en-US" sz="2999">
                <a:solidFill>
                  <a:srgbClr val="000000"/>
                </a:solidFill>
                <a:latin typeface="Glacial Indifference Bold"/>
              </a:rPr>
              <a:t>Gestion du Support et Résolution de Problèmes</a:t>
            </a:r>
          </a:p>
        </p:txBody>
      </p:sp>
      <p:sp>
        <p:nvSpPr>
          <p:cNvPr name="TextBox 17" id="17"/>
          <p:cNvSpPr txBox="true"/>
          <p:nvPr/>
        </p:nvSpPr>
        <p:spPr>
          <a:xfrm rot="0">
            <a:off x="11015230" y="7456664"/>
            <a:ext cx="3906648" cy="504766"/>
          </a:xfrm>
          <a:prstGeom prst="rect">
            <a:avLst/>
          </a:prstGeom>
        </p:spPr>
        <p:txBody>
          <a:bodyPr anchor="t" rtlCol="false" tIns="0" lIns="0" bIns="0" rIns="0">
            <a:spAutoFit/>
          </a:bodyPr>
          <a:lstStyle/>
          <a:p>
            <a:pPr>
              <a:lnSpc>
                <a:spcPts val="4199"/>
              </a:lnSpc>
            </a:pPr>
            <a:r>
              <a:rPr lang="en-US" sz="2999">
                <a:solidFill>
                  <a:srgbClr val="000000"/>
                </a:solidFill>
                <a:latin typeface="Glacial Indifference Bold"/>
              </a:rPr>
              <a:t>Conclusion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5059" y="610388"/>
            <a:ext cx="16023242" cy="9074515"/>
          </a:xfrm>
          <a:custGeom>
            <a:avLst/>
            <a:gdLst/>
            <a:ahLst/>
            <a:cxnLst/>
            <a:rect r="r" b="b" t="t" l="l"/>
            <a:pathLst>
              <a:path h="9074515" w="16023242">
                <a:moveTo>
                  <a:pt x="0" y="0"/>
                </a:moveTo>
                <a:lnTo>
                  <a:pt x="16023241" y="0"/>
                </a:lnTo>
                <a:lnTo>
                  <a:pt x="16023241" y="9074516"/>
                </a:lnTo>
                <a:lnTo>
                  <a:pt x="0" y="9074516"/>
                </a:lnTo>
                <a:lnTo>
                  <a:pt x="0" y="0"/>
                </a:lnTo>
                <a:close/>
              </a:path>
            </a:pathLst>
          </a:custGeom>
          <a:blipFill>
            <a:blip r:embed="rId3"/>
            <a:stretch>
              <a:fillRect l="0" t="0" r="0" b="0"/>
            </a:stretch>
          </a:blipFill>
        </p:spPr>
      </p:sp>
      <p:sp>
        <p:nvSpPr>
          <p:cNvPr name="TextBox 3" id="3"/>
          <p:cNvSpPr txBox="true"/>
          <p:nvPr/>
        </p:nvSpPr>
        <p:spPr>
          <a:xfrm rot="0">
            <a:off x="1028700" y="743927"/>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30</a:t>
            </a:r>
            <a:r>
              <a:rPr lang="en-US" sz="3400">
                <a:solidFill>
                  <a:srgbClr val="000000"/>
                </a:solidFill>
                <a:latin typeface="Glacial Indifference"/>
              </a:rPr>
              <a:t>/40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844" y="1640994"/>
            <a:ext cx="14666196" cy="8071479"/>
          </a:xfrm>
          <a:custGeom>
            <a:avLst/>
            <a:gdLst/>
            <a:ahLst/>
            <a:cxnLst/>
            <a:rect r="r" b="b" t="t" l="l"/>
            <a:pathLst>
              <a:path h="8071479" w="14666196">
                <a:moveTo>
                  <a:pt x="0" y="0"/>
                </a:moveTo>
                <a:lnTo>
                  <a:pt x="14666196" y="0"/>
                </a:lnTo>
                <a:lnTo>
                  <a:pt x="14666196" y="8071478"/>
                </a:lnTo>
                <a:lnTo>
                  <a:pt x="0" y="8071478"/>
                </a:lnTo>
                <a:lnTo>
                  <a:pt x="0" y="0"/>
                </a:lnTo>
                <a:close/>
              </a:path>
            </a:pathLst>
          </a:custGeom>
          <a:blipFill>
            <a:blip r:embed="rId3"/>
            <a:stretch>
              <a:fillRect l="0" t="0" r="0" b="-2631"/>
            </a:stretch>
          </a:blipFill>
        </p:spPr>
      </p:sp>
      <p:sp>
        <p:nvSpPr>
          <p:cNvPr name="TextBox 3" id="3"/>
          <p:cNvSpPr txBox="true"/>
          <p:nvPr/>
        </p:nvSpPr>
        <p:spPr>
          <a:xfrm rot="0">
            <a:off x="1019175" y="734402"/>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31</a:t>
            </a:r>
            <a:r>
              <a:rPr lang="en-US" sz="3400">
                <a:solidFill>
                  <a:srgbClr val="000000"/>
                </a:solidFill>
                <a:latin typeface="Glacial Indifference"/>
              </a:rPr>
              <a:t>/40</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40940" y="771843"/>
            <a:ext cx="12664437" cy="3213084"/>
          </a:xfrm>
          <a:custGeom>
            <a:avLst/>
            <a:gdLst/>
            <a:ahLst/>
            <a:cxnLst/>
            <a:rect r="r" b="b" t="t" l="l"/>
            <a:pathLst>
              <a:path h="3213084" w="12664437">
                <a:moveTo>
                  <a:pt x="0" y="0"/>
                </a:moveTo>
                <a:lnTo>
                  <a:pt x="12664437" y="0"/>
                </a:lnTo>
                <a:lnTo>
                  <a:pt x="12664437" y="3213084"/>
                </a:lnTo>
                <a:lnTo>
                  <a:pt x="0" y="3213084"/>
                </a:lnTo>
                <a:lnTo>
                  <a:pt x="0" y="0"/>
                </a:lnTo>
                <a:close/>
              </a:path>
            </a:pathLst>
          </a:custGeom>
          <a:blipFill>
            <a:blip r:embed="rId3"/>
            <a:stretch>
              <a:fillRect l="0" t="0" r="0" b="0"/>
            </a:stretch>
          </a:blipFill>
        </p:spPr>
      </p:sp>
      <p:sp>
        <p:nvSpPr>
          <p:cNvPr name="Freeform 3" id="3"/>
          <p:cNvSpPr/>
          <p:nvPr/>
        </p:nvSpPr>
        <p:spPr>
          <a:xfrm flipH="false" flipV="false" rot="0">
            <a:off x="2140940" y="3309137"/>
            <a:ext cx="15937876" cy="6779765"/>
          </a:xfrm>
          <a:custGeom>
            <a:avLst/>
            <a:gdLst/>
            <a:ahLst/>
            <a:cxnLst/>
            <a:rect r="r" b="b" t="t" l="l"/>
            <a:pathLst>
              <a:path h="6779765" w="15937876">
                <a:moveTo>
                  <a:pt x="0" y="0"/>
                </a:moveTo>
                <a:lnTo>
                  <a:pt x="15937875" y="0"/>
                </a:lnTo>
                <a:lnTo>
                  <a:pt x="15937875" y="6779765"/>
                </a:lnTo>
                <a:lnTo>
                  <a:pt x="0" y="6779765"/>
                </a:lnTo>
                <a:lnTo>
                  <a:pt x="0" y="0"/>
                </a:lnTo>
                <a:close/>
              </a:path>
            </a:pathLst>
          </a:custGeom>
          <a:blipFill>
            <a:blip r:embed="rId4"/>
            <a:stretch>
              <a:fillRect l="0" t="0" r="0" b="0"/>
            </a:stretch>
          </a:blipFill>
        </p:spPr>
      </p:sp>
      <p:sp>
        <p:nvSpPr>
          <p:cNvPr name="TextBox 4" id="4"/>
          <p:cNvSpPr txBox="true"/>
          <p:nvPr/>
        </p:nvSpPr>
        <p:spPr>
          <a:xfrm rot="0">
            <a:off x="600070" y="448310"/>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32</a:t>
            </a:r>
            <a:r>
              <a:rPr lang="en-US" sz="3400">
                <a:solidFill>
                  <a:srgbClr val="000000"/>
                </a:solidFill>
                <a:latin typeface="Glacial Indifference"/>
              </a:rPr>
              <a:t>/40</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8568" y="398559"/>
            <a:ext cx="15640732" cy="5240831"/>
          </a:xfrm>
          <a:custGeom>
            <a:avLst/>
            <a:gdLst/>
            <a:ahLst/>
            <a:cxnLst/>
            <a:rect r="r" b="b" t="t" l="l"/>
            <a:pathLst>
              <a:path h="5240831" w="15640732">
                <a:moveTo>
                  <a:pt x="0" y="0"/>
                </a:moveTo>
                <a:lnTo>
                  <a:pt x="15640732" y="0"/>
                </a:lnTo>
                <a:lnTo>
                  <a:pt x="15640732" y="5240831"/>
                </a:lnTo>
                <a:lnTo>
                  <a:pt x="0" y="5240831"/>
                </a:lnTo>
                <a:lnTo>
                  <a:pt x="0" y="0"/>
                </a:lnTo>
                <a:close/>
              </a:path>
            </a:pathLst>
          </a:custGeom>
          <a:blipFill>
            <a:blip r:embed="rId3"/>
            <a:stretch>
              <a:fillRect l="0" t="0" r="0" b="0"/>
            </a:stretch>
          </a:blipFill>
        </p:spPr>
      </p:sp>
      <p:sp>
        <p:nvSpPr>
          <p:cNvPr name="Freeform 3" id="3"/>
          <p:cNvSpPr/>
          <p:nvPr/>
        </p:nvSpPr>
        <p:spPr>
          <a:xfrm flipH="false" flipV="false" rot="0">
            <a:off x="1028700" y="4593201"/>
            <a:ext cx="16230600" cy="6526616"/>
          </a:xfrm>
          <a:custGeom>
            <a:avLst/>
            <a:gdLst/>
            <a:ahLst/>
            <a:cxnLst/>
            <a:rect r="r" b="b" t="t" l="l"/>
            <a:pathLst>
              <a:path h="6526616" w="16230600">
                <a:moveTo>
                  <a:pt x="0" y="0"/>
                </a:moveTo>
                <a:lnTo>
                  <a:pt x="16230600" y="0"/>
                </a:lnTo>
                <a:lnTo>
                  <a:pt x="16230600" y="6526616"/>
                </a:lnTo>
                <a:lnTo>
                  <a:pt x="0" y="6526616"/>
                </a:lnTo>
                <a:lnTo>
                  <a:pt x="0" y="0"/>
                </a:lnTo>
                <a:close/>
              </a:path>
            </a:pathLst>
          </a:custGeom>
          <a:blipFill>
            <a:blip r:embed="rId4"/>
            <a:stretch>
              <a:fillRect l="0" t="-6981" r="-18833" b="0"/>
            </a:stretch>
          </a:blipFill>
        </p:spPr>
      </p:sp>
      <p:sp>
        <p:nvSpPr>
          <p:cNvPr name="TextBox 4" id="4"/>
          <p:cNvSpPr txBox="true"/>
          <p:nvPr/>
        </p:nvSpPr>
        <p:spPr>
          <a:xfrm rot="0">
            <a:off x="265224" y="331884"/>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33</a:t>
            </a:r>
            <a:r>
              <a:rPr lang="en-US" sz="3400">
                <a:solidFill>
                  <a:srgbClr val="000000"/>
                </a:solidFill>
                <a:latin typeface="Glacial Indifference"/>
              </a:rPr>
              <a:t>/40</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58300"/>
            <a:ext cx="5912498" cy="0"/>
          </a:xfrm>
          <a:prstGeom prst="line">
            <a:avLst/>
          </a:prstGeom>
          <a:ln cap="flat" w="47625">
            <a:solidFill>
              <a:srgbClr val="7937C7"/>
            </a:solidFill>
            <a:prstDash val="solid"/>
            <a:headEnd type="none" len="sm" w="sm"/>
            <a:tailEnd type="none" len="sm" w="sm"/>
          </a:ln>
        </p:spPr>
      </p:sp>
      <p:sp>
        <p:nvSpPr>
          <p:cNvPr name="Freeform 3" id="3"/>
          <p:cNvSpPr/>
          <p:nvPr/>
        </p:nvSpPr>
        <p:spPr>
          <a:xfrm flipH="false" flipV="false" rot="0">
            <a:off x="-1855664" y="-1969855"/>
            <a:ext cx="5573388" cy="5073954"/>
          </a:xfrm>
          <a:custGeom>
            <a:avLst/>
            <a:gdLst/>
            <a:ahLst/>
            <a:cxnLst/>
            <a:rect r="r" b="b" t="t" l="l"/>
            <a:pathLst>
              <a:path h="5073954" w="5573388">
                <a:moveTo>
                  <a:pt x="0" y="0"/>
                </a:moveTo>
                <a:lnTo>
                  <a:pt x="5573388" y="0"/>
                </a:lnTo>
                <a:lnTo>
                  <a:pt x="5573388" y="5073955"/>
                </a:lnTo>
                <a:lnTo>
                  <a:pt x="0" y="5073955"/>
                </a:lnTo>
                <a:lnTo>
                  <a:pt x="0" y="0"/>
                </a:lnTo>
                <a:close/>
              </a:path>
            </a:pathLst>
          </a:custGeom>
          <a:blipFill>
            <a:blip r:embed="rId2"/>
            <a:stretch>
              <a:fillRect l="0" t="0" r="0" b="0"/>
            </a:stretch>
          </a:blipFill>
        </p:spPr>
      </p:sp>
      <p:sp>
        <p:nvSpPr>
          <p:cNvPr name="Freeform 4" id="4"/>
          <p:cNvSpPr/>
          <p:nvPr/>
        </p:nvSpPr>
        <p:spPr>
          <a:xfrm flipH="false" flipV="false" rot="0">
            <a:off x="15646743" y="7661545"/>
            <a:ext cx="2641257" cy="2735302"/>
          </a:xfrm>
          <a:custGeom>
            <a:avLst/>
            <a:gdLst/>
            <a:ahLst/>
            <a:cxnLst/>
            <a:rect r="r" b="b" t="t" l="l"/>
            <a:pathLst>
              <a:path h="2735302" w="2641257">
                <a:moveTo>
                  <a:pt x="0" y="0"/>
                </a:moveTo>
                <a:lnTo>
                  <a:pt x="2641257" y="0"/>
                </a:lnTo>
                <a:lnTo>
                  <a:pt x="2641257" y="2735302"/>
                </a:lnTo>
                <a:lnTo>
                  <a:pt x="0" y="2735302"/>
                </a:lnTo>
                <a:lnTo>
                  <a:pt x="0" y="0"/>
                </a:lnTo>
                <a:close/>
              </a:path>
            </a:pathLst>
          </a:custGeom>
          <a:blipFill>
            <a:blip r:embed="rId3"/>
            <a:stretch>
              <a:fillRect l="0" t="0" r="0" b="0"/>
            </a:stretch>
          </a:blipFill>
        </p:spPr>
      </p:sp>
      <p:sp>
        <p:nvSpPr>
          <p:cNvPr name="TextBox 5" id="5"/>
          <p:cNvSpPr txBox="true"/>
          <p:nvPr/>
        </p:nvSpPr>
        <p:spPr>
          <a:xfrm rot="0">
            <a:off x="1430540" y="2671976"/>
            <a:ext cx="14677023" cy="5656726"/>
          </a:xfrm>
          <a:prstGeom prst="rect">
            <a:avLst/>
          </a:prstGeom>
        </p:spPr>
        <p:txBody>
          <a:bodyPr anchor="t" rtlCol="false" tIns="0" lIns="0" bIns="0" rIns="0">
            <a:spAutoFit/>
          </a:bodyPr>
          <a:lstStyle/>
          <a:p>
            <a:pPr>
              <a:lnSpc>
                <a:spcPts val="10992"/>
              </a:lnSpc>
            </a:pPr>
            <a:r>
              <a:rPr lang="en-US" sz="11819">
                <a:solidFill>
                  <a:srgbClr val="000000"/>
                </a:solidFill>
                <a:latin typeface="League Spartan"/>
              </a:rPr>
              <a:t>Gestion du Support et Résolution de Problèmes</a:t>
            </a:r>
            <a:r>
              <a:rPr lang="en-US" sz="11819">
                <a:solidFill>
                  <a:srgbClr val="000000"/>
                </a:solidFill>
                <a:latin typeface="League Spartan"/>
              </a:rPr>
              <a:t>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1791" y="474608"/>
            <a:ext cx="15868740" cy="8926166"/>
          </a:xfrm>
          <a:custGeom>
            <a:avLst/>
            <a:gdLst/>
            <a:ahLst/>
            <a:cxnLst/>
            <a:rect r="r" b="b" t="t" l="l"/>
            <a:pathLst>
              <a:path h="8926166" w="15868740">
                <a:moveTo>
                  <a:pt x="0" y="0"/>
                </a:moveTo>
                <a:lnTo>
                  <a:pt x="15868740" y="0"/>
                </a:lnTo>
                <a:lnTo>
                  <a:pt x="15868740" y="8926166"/>
                </a:lnTo>
                <a:lnTo>
                  <a:pt x="0" y="8926166"/>
                </a:lnTo>
                <a:lnTo>
                  <a:pt x="0" y="0"/>
                </a:lnTo>
                <a:close/>
              </a:path>
            </a:pathLst>
          </a:custGeom>
          <a:blipFill>
            <a:blip r:embed="rId2"/>
            <a:stretch>
              <a:fillRect l="0" t="0" r="0" b="0"/>
            </a:stretch>
          </a:blipFill>
        </p:spPr>
      </p:sp>
      <p:sp>
        <p:nvSpPr>
          <p:cNvPr name="TextBox 3" id="3"/>
          <p:cNvSpPr txBox="true"/>
          <p:nvPr/>
        </p:nvSpPr>
        <p:spPr>
          <a:xfrm rot="0">
            <a:off x="16063520" y="9191625"/>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35</a:t>
            </a:r>
            <a:r>
              <a:rPr lang="en-US" sz="3400">
                <a:solidFill>
                  <a:srgbClr val="000000"/>
                </a:solidFill>
                <a:latin typeface="Glacial Indifference"/>
              </a:rPr>
              <a:t>/40</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5219" y="1028700"/>
            <a:ext cx="14101947" cy="7930450"/>
          </a:xfrm>
          <a:custGeom>
            <a:avLst/>
            <a:gdLst/>
            <a:ahLst/>
            <a:cxnLst/>
            <a:rect r="r" b="b" t="t" l="l"/>
            <a:pathLst>
              <a:path h="7930450" w="14101947">
                <a:moveTo>
                  <a:pt x="0" y="0"/>
                </a:moveTo>
                <a:lnTo>
                  <a:pt x="14101948" y="0"/>
                </a:lnTo>
                <a:lnTo>
                  <a:pt x="14101948" y="7930450"/>
                </a:lnTo>
                <a:lnTo>
                  <a:pt x="0" y="7930450"/>
                </a:lnTo>
                <a:lnTo>
                  <a:pt x="0" y="0"/>
                </a:lnTo>
                <a:close/>
              </a:path>
            </a:pathLst>
          </a:custGeom>
          <a:blipFill>
            <a:blip r:embed="rId2"/>
            <a:stretch>
              <a:fillRect l="0" t="0" r="0" b="0"/>
            </a:stretch>
          </a:blipFill>
        </p:spPr>
      </p:sp>
      <p:sp>
        <p:nvSpPr>
          <p:cNvPr name="TextBox 3" id="3"/>
          <p:cNvSpPr txBox="true"/>
          <p:nvPr/>
        </p:nvSpPr>
        <p:spPr>
          <a:xfrm rot="0">
            <a:off x="15722658" y="9191625"/>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36</a:t>
            </a:r>
            <a:r>
              <a:rPr lang="en-US" sz="3400">
                <a:solidFill>
                  <a:srgbClr val="000000"/>
                </a:solidFill>
                <a:latin typeface="Glacial Indifference"/>
              </a:rPr>
              <a:t>/40</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40940" y="1777810"/>
            <a:ext cx="13103778" cy="5722439"/>
          </a:xfrm>
          <a:custGeom>
            <a:avLst/>
            <a:gdLst/>
            <a:ahLst/>
            <a:cxnLst/>
            <a:rect r="r" b="b" t="t" l="l"/>
            <a:pathLst>
              <a:path h="5722439" w="13103778">
                <a:moveTo>
                  <a:pt x="0" y="0"/>
                </a:moveTo>
                <a:lnTo>
                  <a:pt x="13103777" y="0"/>
                </a:lnTo>
                <a:lnTo>
                  <a:pt x="13103777" y="5722439"/>
                </a:lnTo>
                <a:lnTo>
                  <a:pt x="0" y="5722439"/>
                </a:lnTo>
                <a:lnTo>
                  <a:pt x="0" y="0"/>
                </a:lnTo>
                <a:close/>
              </a:path>
            </a:pathLst>
          </a:custGeom>
          <a:blipFill>
            <a:blip r:embed="rId2"/>
            <a:stretch>
              <a:fillRect l="0" t="0" r="0" b="0"/>
            </a:stretch>
          </a:blipFill>
        </p:spPr>
      </p:sp>
      <p:sp>
        <p:nvSpPr>
          <p:cNvPr name="TextBox 3" id="3"/>
          <p:cNvSpPr txBox="true"/>
          <p:nvPr/>
        </p:nvSpPr>
        <p:spPr>
          <a:xfrm rot="0">
            <a:off x="16147060" y="9191625"/>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37</a:t>
            </a:r>
            <a:r>
              <a:rPr lang="en-US" sz="3400">
                <a:solidFill>
                  <a:srgbClr val="000000"/>
                </a:solidFill>
                <a:latin typeface="Glacial Indifference"/>
              </a:rPr>
              <a:t>/40</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89693" y="2305537"/>
            <a:ext cx="9908615" cy="5675926"/>
          </a:xfrm>
          <a:custGeom>
            <a:avLst/>
            <a:gdLst/>
            <a:ahLst/>
            <a:cxnLst/>
            <a:rect r="r" b="b" t="t" l="l"/>
            <a:pathLst>
              <a:path h="5675926" w="9908615">
                <a:moveTo>
                  <a:pt x="0" y="0"/>
                </a:moveTo>
                <a:lnTo>
                  <a:pt x="9908614" y="0"/>
                </a:lnTo>
                <a:lnTo>
                  <a:pt x="9908614" y="5675926"/>
                </a:lnTo>
                <a:lnTo>
                  <a:pt x="0" y="5675926"/>
                </a:lnTo>
                <a:lnTo>
                  <a:pt x="0" y="0"/>
                </a:lnTo>
                <a:close/>
              </a:path>
            </a:pathLst>
          </a:custGeom>
          <a:blipFill>
            <a:blip r:embed="rId2"/>
            <a:stretch>
              <a:fillRect l="0" t="0" r="0" b="0"/>
            </a:stretch>
          </a:blipFill>
        </p:spPr>
      </p:sp>
      <p:sp>
        <p:nvSpPr>
          <p:cNvPr name="TextBox 3" id="3"/>
          <p:cNvSpPr txBox="true"/>
          <p:nvPr/>
        </p:nvSpPr>
        <p:spPr>
          <a:xfrm rot="0">
            <a:off x="1028700" y="743927"/>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38</a:t>
            </a:r>
            <a:r>
              <a:rPr lang="en-US" sz="3400">
                <a:solidFill>
                  <a:srgbClr val="000000"/>
                </a:solidFill>
                <a:latin typeface="Glacial Indifference"/>
              </a:rPr>
              <a:t>/40</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04940" y="150199"/>
            <a:ext cx="11412686" cy="9678786"/>
          </a:xfrm>
          <a:custGeom>
            <a:avLst/>
            <a:gdLst/>
            <a:ahLst/>
            <a:cxnLst/>
            <a:rect r="r" b="b" t="t" l="l"/>
            <a:pathLst>
              <a:path h="9678786" w="11412686">
                <a:moveTo>
                  <a:pt x="0" y="0"/>
                </a:moveTo>
                <a:lnTo>
                  <a:pt x="11412686" y="0"/>
                </a:lnTo>
                <a:lnTo>
                  <a:pt x="11412686" y="9678786"/>
                </a:lnTo>
                <a:lnTo>
                  <a:pt x="0" y="9678786"/>
                </a:lnTo>
                <a:lnTo>
                  <a:pt x="0" y="0"/>
                </a:lnTo>
                <a:close/>
              </a:path>
            </a:pathLst>
          </a:custGeom>
          <a:blipFill>
            <a:blip r:embed="rId2"/>
            <a:stretch>
              <a:fillRect l="0" t="0" r="0" b="0"/>
            </a:stretch>
          </a:blipFill>
        </p:spPr>
      </p:sp>
      <p:sp>
        <p:nvSpPr>
          <p:cNvPr name="TextBox 3" id="3"/>
          <p:cNvSpPr txBox="true"/>
          <p:nvPr/>
        </p:nvSpPr>
        <p:spPr>
          <a:xfrm rot="0">
            <a:off x="1028700" y="743927"/>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39</a:t>
            </a:r>
            <a:r>
              <a:rPr lang="en-US" sz="3400">
                <a:solidFill>
                  <a:srgbClr val="000000"/>
                </a:solidFill>
                <a:latin typeface="Glacial Indifference"/>
              </a:rPr>
              <a:t>/40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134D8"/>
        </a:solidFill>
      </p:bgPr>
    </p:bg>
    <p:spTree>
      <p:nvGrpSpPr>
        <p:cNvPr id="1" name=""/>
        <p:cNvGrpSpPr/>
        <p:nvPr/>
      </p:nvGrpSpPr>
      <p:grpSpPr>
        <a:xfrm>
          <a:off x="0" y="0"/>
          <a:ext cx="0" cy="0"/>
          <a:chOff x="0" y="0"/>
          <a:chExt cx="0" cy="0"/>
        </a:xfrm>
      </p:grpSpPr>
      <p:grpSp>
        <p:nvGrpSpPr>
          <p:cNvPr name="Group 2" id="2"/>
          <p:cNvGrpSpPr/>
          <p:nvPr/>
        </p:nvGrpSpPr>
        <p:grpSpPr>
          <a:xfrm rot="0">
            <a:off x="5015469" y="2113614"/>
            <a:ext cx="12864212" cy="7144686"/>
            <a:chOff x="0" y="0"/>
            <a:chExt cx="3388105" cy="1881728"/>
          </a:xfrm>
        </p:grpSpPr>
        <p:sp>
          <p:nvSpPr>
            <p:cNvPr name="Freeform 3" id="3"/>
            <p:cNvSpPr/>
            <p:nvPr/>
          </p:nvSpPr>
          <p:spPr>
            <a:xfrm flipH="false" flipV="false" rot="0">
              <a:off x="0" y="0"/>
              <a:ext cx="3388105" cy="1881728"/>
            </a:xfrm>
            <a:custGeom>
              <a:avLst/>
              <a:gdLst/>
              <a:ahLst/>
              <a:cxnLst/>
              <a:rect r="r" b="b" t="t" l="l"/>
              <a:pathLst>
                <a:path h="1881728" w="3388105">
                  <a:moveTo>
                    <a:pt x="30693" y="0"/>
                  </a:moveTo>
                  <a:lnTo>
                    <a:pt x="3357413" y="0"/>
                  </a:lnTo>
                  <a:cubicBezTo>
                    <a:pt x="3374364" y="0"/>
                    <a:pt x="3388105" y="13742"/>
                    <a:pt x="3388105" y="30693"/>
                  </a:cubicBezTo>
                  <a:lnTo>
                    <a:pt x="3388105" y="1851035"/>
                  </a:lnTo>
                  <a:cubicBezTo>
                    <a:pt x="3388105" y="1867987"/>
                    <a:pt x="3374364" y="1881728"/>
                    <a:pt x="3357413" y="1881728"/>
                  </a:cubicBezTo>
                  <a:lnTo>
                    <a:pt x="30693" y="1881728"/>
                  </a:lnTo>
                  <a:cubicBezTo>
                    <a:pt x="13742" y="1881728"/>
                    <a:pt x="0" y="1867987"/>
                    <a:pt x="0" y="1851035"/>
                  </a:cubicBezTo>
                  <a:lnTo>
                    <a:pt x="0" y="30693"/>
                  </a:lnTo>
                  <a:cubicBezTo>
                    <a:pt x="0" y="13742"/>
                    <a:pt x="13742" y="0"/>
                    <a:pt x="30693"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079"/>
                </a:lnSpc>
              </a:pPr>
            </a:p>
          </p:txBody>
        </p:sp>
      </p:grpSp>
      <p:grpSp>
        <p:nvGrpSpPr>
          <p:cNvPr name="Group 5" id="5"/>
          <p:cNvGrpSpPr>
            <a:grpSpLocks noChangeAspect="true"/>
          </p:cNvGrpSpPr>
          <p:nvPr/>
        </p:nvGrpSpPr>
        <p:grpSpPr>
          <a:xfrm rot="0">
            <a:off x="274089" y="3509269"/>
            <a:ext cx="4008215" cy="4008199"/>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5665" t="0" r="-15665" b="0"/>
              </a:stretch>
            </a:blipFill>
          </p:spPr>
        </p:sp>
      </p:grpSp>
      <p:sp>
        <p:nvSpPr>
          <p:cNvPr name="TextBox 7" id="7"/>
          <p:cNvSpPr txBox="true"/>
          <p:nvPr/>
        </p:nvSpPr>
        <p:spPr>
          <a:xfrm rot="0">
            <a:off x="6044168" y="2613034"/>
            <a:ext cx="8646270" cy="2113345"/>
          </a:xfrm>
          <a:prstGeom prst="rect">
            <a:avLst/>
          </a:prstGeom>
        </p:spPr>
        <p:txBody>
          <a:bodyPr anchor="t" rtlCol="false" tIns="0" lIns="0" bIns="0" rIns="0">
            <a:spAutoFit/>
          </a:bodyPr>
          <a:lstStyle/>
          <a:p>
            <a:pPr>
              <a:lnSpc>
                <a:spcPts val="8144"/>
              </a:lnSpc>
            </a:pPr>
            <a:r>
              <a:rPr lang="en-US" sz="7985">
                <a:solidFill>
                  <a:srgbClr val="000000"/>
                </a:solidFill>
                <a:latin typeface="League Spartan"/>
              </a:rPr>
              <a:t>Aptitudes Méditerranée</a:t>
            </a:r>
          </a:p>
        </p:txBody>
      </p:sp>
      <p:sp>
        <p:nvSpPr>
          <p:cNvPr name="TextBox 8" id="8"/>
          <p:cNvSpPr txBox="true"/>
          <p:nvPr/>
        </p:nvSpPr>
        <p:spPr>
          <a:xfrm rot="0">
            <a:off x="6044168" y="4565942"/>
            <a:ext cx="11558570" cy="4452719"/>
          </a:xfrm>
          <a:prstGeom prst="rect">
            <a:avLst/>
          </a:prstGeom>
        </p:spPr>
        <p:txBody>
          <a:bodyPr anchor="t" rtlCol="false" tIns="0" lIns="0" bIns="0" rIns="0">
            <a:spAutoFit/>
          </a:bodyPr>
          <a:lstStyle/>
          <a:p>
            <a:pPr>
              <a:lnSpc>
                <a:spcPts val="3919"/>
              </a:lnSpc>
            </a:pPr>
            <a:r>
              <a:rPr lang="en-US" sz="2799">
                <a:solidFill>
                  <a:srgbClr val="000000"/>
                </a:solidFill>
                <a:latin typeface="Glacial Indifference"/>
              </a:rPr>
              <a:t>Aptitudes Méditerranée est une entreprise informatique basée à Marseille, spécialisée dans l'intégration de logiciels EBP et le développement d'applications personnalisées. Avec une expérience de 28 ans, elle se concentre sur les TPE et PME de la région PACA. Leurs services incluent l'intégration de logiciels EBP, le développement d'applications sur mesure, le conseil en Systèmes d'Information, la formation des utilisateurs, et ils sont récompensés en tant qu'experts EBP depuis huit ans consécutifs. Ils personnalisent les logiciels EBP avec des fonctionnalités avancées et offrent le mode SaaS pour une gestion en ligne flexible et sécurisée.</a:t>
            </a:r>
          </a:p>
        </p:txBody>
      </p:sp>
      <p:sp>
        <p:nvSpPr>
          <p:cNvPr name="TextBox 9" id="9"/>
          <p:cNvSpPr txBox="true"/>
          <p:nvPr/>
        </p:nvSpPr>
        <p:spPr>
          <a:xfrm rot="0">
            <a:off x="1028700" y="743927"/>
            <a:ext cx="2224480" cy="580390"/>
          </a:xfrm>
          <a:prstGeom prst="rect">
            <a:avLst/>
          </a:prstGeom>
        </p:spPr>
        <p:txBody>
          <a:bodyPr anchor="t" rtlCol="false" tIns="0" lIns="0" bIns="0" rIns="0">
            <a:spAutoFit/>
          </a:bodyPr>
          <a:lstStyle/>
          <a:p>
            <a:pPr>
              <a:lnSpc>
                <a:spcPts val="4760"/>
              </a:lnSpc>
            </a:pPr>
            <a:r>
              <a:rPr lang="en-US" sz="3400">
                <a:solidFill>
                  <a:srgbClr val="FFFFFF"/>
                </a:solidFill>
                <a:latin typeface="Glacial Indifference"/>
              </a:rPr>
              <a:t>4/40</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8134D8"/>
        </a:solidFill>
      </p:bgPr>
    </p:bg>
    <p:spTree>
      <p:nvGrpSpPr>
        <p:cNvPr id="1" name=""/>
        <p:cNvGrpSpPr/>
        <p:nvPr/>
      </p:nvGrpSpPr>
      <p:grpSpPr>
        <a:xfrm>
          <a:off x="0" y="0"/>
          <a:ext cx="0" cy="0"/>
          <a:chOff x="0" y="0"/>
          <a:chExt cx="0" cy="0"/>
        </a:xfrm>
      </p:grpSpPr>
      <p:sp>
        <p:nvSpPr>
          <p:cNvPr name="Freeform 2" id="2"/>
          <p:cNvSpPr/>
          <p:nvPr/>
        </p:nvSpPr>
        <p:spPr>
          <a:xfrm flipH="false" flipV="false" rot="1982445">
            <a:off x="11522034" y="3112905"/>
            <a:ext cx="8759379" cy="7412624"/>
          </a:xfrm>
          <a:custGeom>
            <a:avLst/>
            <a:gdLst/>
            <a:ahLst/>
            <a:cxnLst/>
            <a:rect r="r" b="b" t="t" l="l"/>
            <a:pathLst>
              <a:path h="7412624" w="8759379">
                <a:moveTo>
                  <a:pt x="0" y="0"/>
                </a:moveTo>
                <a:lnTo>
                  <a:pt x="8759379" y="0"/>
                </a:lnTo>
                <a:lnTo>
                  <a:pt x="8759379" y="7412624"/>
                </a:lnTo>
                <a:lnTo>
                  <a:pt x="0" y="7412624"/>
                </a:lnTo>
                <a:lnTo>
                  <a:pt x="0" y="0"/>
                </a:lnTo>
                <a:close/>
              </a:path>
            </a:pathLst>
          </a:custGeom>
          <a:blipFill>
            <a:blip r:embed="rId3"/>
            <a:stretch>
              <a:fillRect l="0" t="0" r="0" b="0"/>
            </a:stretch>
          </a:blipFill>
        </p:spPr>
      </p:sp>
      <p:grpSp>
        <p:nvGrpSpPr>
          <p:cNvPr name="Group 3" id="3"/>
          <p:cNvGrpSpPr/>
          <p:nvPr/>
        </p:nvGrpSpPr>
        <p:grpSpPr>
          <a:xfrm rot="0">
            <a:off x="286814" y="2197564"/>
            <a:ext cx="11270246" cy="7318817"/>
            <a:chOff x="0" y="0"/>
            <a:chExt cx="2968295" cy="1927590"/>
          </a:xfrm>
        </p:grpSpPr>
        <p:sp>
          <p:nvSpPr>
            <p:cNvPr name="Freeform 4" id="4"/>
            <p:cNvSpPr/>
            <p:nvPr/>
          </p:nvSpPr>
          <p:spPr>
            <a:xfrm flipH="false" flipV="false" rot="0">
              <a:off x="0" y="0"/>
              <a:ext cx="2968295" cy="1927590"/>
            </a:xfrm>
            <a:custGeom>
              <a:avLst/>
              <a:gdLst/>
              <a:ahLst/>
              <a:cxnLst/>
              <a:rect r="r" b="b" t="t" l="l"/>
              <a:pathLst>
                <a:path h="1927590" w="2968295">
                  <a:moveTo>
                    <a:pt x="35034" y="0"/>
                  </a:moveTo>
                  <a:lnTo>
                    <a:pt x="2933262" y="0"/>
                  </a:lnTo>
                  <a:cubicBezTo>
                    <a:pt x="2942553" y="0"/>
                    <a:pt x="2951464" y="3691"/>
                    <a:pt x="2958034" y="10261"/>
                  </a:cubicBezTo>
                  <a:cubicBezTo>
                    <a:pt x="2964604" y="16831"/>
                    <a:pt x="2968295" y="25742"/>
                    <a:pt x="2968295" y="35034"/>
                  </a:cubicBezTo>
                  <a:lnTo>
                    <a:pt x="2968295" y="1892556"/>
                  </a:lnTo>
                  <a:cubicBezTo>
                    <a:pt x="2968295" y="1901847"/>
                    <a:pt x="2964604" y="1910759"/>
                    <a:pt x="2958034" y="1917329"/>
                  </a:cubicBezTo>
                  <a:cubicBezTo>
                    <a:pt x="2951464" y="1923899"/>
                    <a:pt x="2942553" y="1927590"/>
                    <a:pt x="2933262" y="1927590"/>
                  </a:cubicBezTo>
                  <a:lnTo>
                    <a:pt x="35034" y="1927590"/>
                  </a:lnTo>
                  <a:cubicBezTo>
                    <a:pt x="25742" y="1927590"/>
                    <a:pt x="16831" y="1923899"/>
                    <a:pt x="10261" y="1917329"/>
                  </a:cubicBezTo>
                  <a:cubicBezTo>
                    <a:pt x="3691" y="1910759"/>
                    <a:pt x="0" y="1901847"/>
                    <a:pt x="0" y="1892556"/>
                  </a:cubicBezTo>
                  <a:lnTo>
                    <a:pt x="0" y="35034"/>
                  </a:lnTo>
                  <a:cubicBezTo>
                    <a:pt x="0" y="25742"/>
                    <a:pt x="3691" y="16831"/>
                    <a:pt x="10261" y="10261"/>
                  </a:cubicBezTo>
                  <a:cubicBezTo>
                    <a:pt x="16831" y="3691"/>
                    <a:pt x="25742" y="0"/>
                    <a:pt x="35034" y="0"/>
                  </a:cubicBezTo>
                  <a:close/>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079"/>
                </a:lnSpc>
              </a:pPr>
            </a:p>
          </p:txBody>
        </p:sp>
      </p:grpSp>
      <p:sp>
        <p:nvSpPr>
          <p:cNvPr name="TextBox 6" id="6"/>
          <p:cNvSpPr txBox="true"/>
          <p:nvPr/>
        </p:nvSpPr>
        <p:spPr>
          <a:xfrm rot="0">
            <a:off x="1350172" y="5133499"/>
            <a:ext cx="7413679" cy="1309897"/>
          </a:xfrm>
          <a:prstGeom prst="rect">
            <a:avLst/>
          </a:prstGeom>
        </p:spPr>
        <p:txBody>
          <a:bodyPr anchor="t" rtlCol="false" tIns="0" lIns="0" bIns="0" rIns="0">
            <a:spAutoFit/>
          </a:bodyPr>
          <a:lstStyle/>
          <a:p>
            <a:pPr>
              <a:lnSpc>
                <a:spcPts val="9996"/>
              </a:lnSpc>
            </a:pPr>
            <a:r>
              <a:rPr lang="en-US" sz="9800">
                <a:solidFill>
                  <a:srgbClr val="000000"/>
                </a:solidFill>
                <a:latin typeface="League Spartan"/>
              </a:rPr>
              <a:t>Conclusion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18009" y="1067460"/>
            <a:ext cx="8830105" cy="9650388"/>
          </a:xfrm>
          <a:custGeom>
            <a:avLst/>
            <a:gdLst/>
            <a:ahLst/>
            <a:cxnLst/>
            <a:rect r="r" b="b" t="t" l="l"/>
            <a:pathLst>
              <a:path h="9650388" w="8830105">
                <a:moveTo>
                  <a:pt x="0" y="0"/>
                </a:moveTo>
                <a:lnTo>
                  <a:pt x="8830105" y="0"/>
                </a:lnTo>
                <a:lnTo>
                  <a:pt x="8830105" y="9650387"/>
                </a:lnTo>
                <a:lnTo>
                  <a:pt x="0" y="9650387"/>
                </a:lnTo>
                <a:lnTo>
                  <a:pt x="0" y="0"/>
                </a:lnTo>
                <a:close/>
              </a:path>
            </a:pathLst>
          </a:custGeom>
          <a:blipFill>
            <a:blip r:embed="rId2"/>
            <a:stretch>
              <a:fillRect l="0" t="0" r="0" b="0"/>
            </a:stretch>
          </a:blipFill>
        </p:spPr>
      </p:sp>
      <p:sp>
        <p:nvSpPr>
          <p:cNvPr name="Freeform 3" id="3"/>
          <p:cNvSpPr/>
          <p:nvPr/>
        </p:nvSpPr>
        <p:spPr>
          <a:xfrm flipH="false" flipV="false" rot="0">
            <a:off x="4870014" y="2492418"/>
            <a:ext cx="2611084" cy="1229685"/>
          </a:xfrm>
          <a:custGeom>
            <a:avLst/>
            <a:gdLst/>
            <a:ahLst/>
            <a:cxnLst/>
            <a:rect r="r" b="b" t="t" l="l"/>
            <a:pathLst>
              <a:path h="1229685" w="2611084">
                <a:moveTo>
                  <a:pt x="0" y="0"/>
                </a:moveTo>
                <a:lnTo>
                  <a:pt x="2611084" y="0"/>
                </a:lnTo>
                <a:lnTo>
                  <a:pt x="2611084" y="1229685"/>
                </a:lnTo>
                <a:lnTo>
                  <a:pt x="0" y="1229685"/>
                </a:lnTo>
                <a:lnTo>
                  <a:pt x="0" y="0"/>
                </a:lnTo>
                <a:close/>
              </a:path>
            </a:pathLst>
          </a:custGeom>
          <a:blipFill>
            <a:blip r:embed="rId3"/>
            <a:stretch>
              <a:fillRect l="0" t="0" r="0" b="0"/>
            </a:stretch>
          </a:blipFill>
        </p:spPr>
      </p:sp>
      <p:sp>
        <p:nvSpPr>
          <p:cNvPr name="TextBox 4" id="4"/>
          <p:cNvSpPr txBox="true"/>
          <p:nvPr/>
        </p:nvSpPr>
        <p:spPr>
          <a:xfrm rot="0">
            <a:off x="635678" y="2860014"/>
            <a:ext cx="8046993" cy="862089"/>
          </a:xfrm>
          <a:prstGeom prst="rect">
            <a:avLst/>
          </a:prstGeom>
        </p:spPr>
        <p:txBody>
          <a:bodyPr anchor="t" rtlCol="false" tIns="0" lIns="0" bIns="0" rIns="0">
            <a:spAutoFit/>
          </a:bodyPr>
          <a:lstStyle/>
          <a:p>
            <a:pPr>
              <a:lnSpc>
                <a:spcPts val="6590"/>
              </a:lnSpc>
            </a:pPr>
            <a:r>
              <a:rPr lang="en-US" sz="6461">
                <a:solidFill>
                  <a:srgbClr val="000000"/>
                </a:solidFill>
                <a:latin typeface="League Spartan"/>
              </a:rPr>
              <a:t>C’est quoi </a:t>
            </a:r>
          </a:p>
        </p:txBody>
      </p:sp>
      <p:sp>
        <p:nvSpPr>
          <p:cNvPr name="TextBox 5" id="5"/>
          <p:cNvSpPr txBox="true"/>
          <p:nvPr/>
        </p:nvSpPr>
        <p:spPr>
          <a:xfrm rot="0">
            <a:off x="448153" y="4054960"/>
            <a:ext cx="8422044" cy="3910163"/>
          </a:xfrm>
          <a:prstGeom prst="rect">
            <a:avLst/>
          </a:prstGeom>
        </p:spPr>
        <p:txBody>
          <a:bodyPr anchor="t" rtlCol="false" tIns="0" lIns="0" bIns="0" rIns="0">
            <a:spAutoFit/>
          </a:bodyPr>
          <a:lstStyle/>
          <a:p>
            <a:pPr>
              <a:lnSpc>
                <a:spcPts val="3881"/>
              </a:lnSpc>
            </a:pPr>
            <a:r>
              <a:rPr lang="en-US" sz="2772">
                <a:solidFill>
                  <a:srgbClr val="000000"/>
                </a:solidFill>
                <a:latin typeface="Glacial Indifference"/>
              </a:rPr>
              <a:t>Un ERP (Enterprise Resource Planning) est un logiciel qui centralise et gère l'ensemble des processus d'une entreprise. Il englobe divers outils de gestion tels que la gestion des ventes, des stocks, des achats et même des solutions de e-commerce.Le déploiement d'un ERP implique la collecte des besoins clients, la planification des projets, la personnalisation, la formation et le suivi à long terme avec le support d'Aptitudes Méditerranée.</a:t>
            </a:r>
          </a:p>
        </p:txBody>
      </p:sp>
      <p:sp>
        <p:nvSpPr>
          <p:cNvPr name="TextBox 6" id="6"/>
          <p:cNvSpPr txBox="true"/>
          <p:nvPr/>
        </p:nvSpPr>
        <p:spPr>
          <a:xfrm rot="0">
            <a:off x="1028700" y="743927"/>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5</a:t>
            </a:r>
            <a:r>
              <a:rPr lang="en-US" sz="3400">
                <a:solidFill>
                  <a:srgbClr val="000000"/>
                </a:solidFill>
                <a:latin typeface="Glacial Indifference"/>
              </a:rPr>
              <a:t>/40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02402" y="2720376"/>
            <a:ext cx="2828366" cy="1412183"/>
          </a:xfrm>
          <a:custGeom>
            <a:avLst/>
            <a:gdLst/>
            <a:ahLst/>
            <a:cxnLst/>
            <a:rect r="r" b="b" t="t" l="l"/>
            <a:pathLst>
              <a:path h="1412183" w="2828366">
                <a:moveTo>
                  <a:pt x="0" y="0"/>
                </a:moveTo>
                <a:lnTo>
                  <a:pt x="2828366" y="0"/>
                </a:lnTo>
                <a:lnTo>
                  <a:pt x="2828366" y="1412183"/>
                </a:lnTo>
                <a:lnTo>
                  <a:pt x="0" y="1412183"/>
                </a:lnTo>
                <a:lnTo>
                  <a:pt x="0" y="0"/>
                </a:lnTo>
                <a:close/>
              </a:path>
            </a:pathLst>
          </a:custGeom>
          <a:blipFill>
            <a:blip r:embed="rId2"/>
            <a:stretch>
              <a:fillRect l="0" t="0" r="0" b="0"/>
            </a:stretch>
          </a:blipFill>
        </p:spPr>
      </p:sp>
      <p:sp>
        <p:nvSpPr>
          <p:cNvPr name="TextBox 3" id="3"/>
          <p:cNvSpPr txBox="true"/>
          <p:nvPr/>
        </p:nvSpPr>
        <p:spPr>
          <a:xfrm rot="0">
            <a:off x="4426453" y="2086479"/>
            <a:ext cx="10096215" cy="1690764"/>
          </a:xfrm>
          <a:prstGeom prst="rect">
            <a:avLst/>
          </a:prstGeom>
        </p:spPr>
        <p:txBody>
          <a:bodyPr anchor="t" rtlCol="false" tIns="0" lIns="0" bIns="0" rIns="0">
            <a:spAutoFit/>
          </a:bodyPr>
          <a:lstStyle/>
          <a:p>
            <a:pPr>
              <a:lnSpc>
                <a:spcPts val="6590"/>
              </a:lnSpc>
            </a:pPr>
            <a:r>
              <a:rPr lang="en-US" sz="6461">
                <a:solidFill>
                  <a:srgbClr val="000000"/>
                </a:solidFill>
                <a:latin typeface="League Spartan"/>
              </a:rPr>
              <a:t>C’est quoi la relation de                     .......avec</a:t>
            </a:r>
          </a:p>
        </p:txBody>
      </p:sp>
      <p:sp>
        <p:nvSpPr>
          <p:cNvPr name="Freeform 4" id="4"/>
          <p:cNvSpPr/>
          <p:nvPr/>
        </p:nvSpPr>
        <p:spPr>
          <a:xfrm flipH="false" flipV="false" rot="0">
            <a:off x="3486634" y="2720376"/>
            <a:ext cx="2611084" cy="1229685"/>
          </a:xfrm>
          <a:custGeom>
            <a:avLst/>
            <a:gdLst/>
            <a:ahLst/>
            <a:cxnLst/>
            <a:rect r="r" b="b" t="t" l="l"/>
            <a:pathLst>
              <a:path h="1229685" w="2611084">
                <a:moveTo>
                  <a:pt x="0" y="0"/>
                </a:moveTo>
                <a:lnTo>
                  <a:pt x="2611084" y="0"/>
                </a:lnTo>
                <a:lnTo>
                  <a:pt x="2611084" y="1229685"/>
                </a:lnTo>
                <a:lnTo>
                  <a:pt x="0" y="1229685"/>
                </a:lnTo>
                <a:lnTo>
                  <a:pt x="0" y="0"/>
                </a:lnTo>
                <a:close/>
              </a:path>
            </a:pathLst>
          </a:custGeom>
          <a:blipFill>
            <a:blip r:embed="rId3"/>
            <a:stretch>
              <a:fillRect l="0" t="0" r="0" b="0"/>
            </a:stretch>
          </a:blipFill>
        </p:spPr>
      </p:sp>
      <p:sp>
        <p:nvSpPr>
          <p:cNvPr name="TextBox 5" id="5"/>
          <p:cNvSpPr txBox="true"/>
          <p:nvPr/>
        </p:nvSpPr>
        <p:spPr>
          <a:xfrm rot="0">
            <a:off x="3944163" y="4075409"/>
            <a:ext cx="11060795" cy="4358696"/>
          </a:xfrm>
          <a:prstGeom prst="rect">
            <a:avLst/>
          </a:prstGeom>
        </p:spPr>
        <p:txBody>
          <a:bodyPr anchor="t" rtlCol="false" tIns="0" lIns="0" bIns="0" rIns="0">
            <a:spAutoFit/>
          </a:bodyPr>
          <a:lstStyle/>
          <a:p>
            <a:pPr algn="ctr">
              <a:lnSpc>
                <a:spcPts val="3881"/>
              </a:lnSpc>
            </a:pPr>
            <a:r>
              <a:rPr lang="en-US" sz="2772">
                <a:solidFill>
                  <a:srgbClr val="000000"/>
                </a:solidFill>
                <a:latin typeface="Glacial Indifference"/>
              </a:rPr>
              <a:t>Lorsque les logiciels ERP et leurs modules ne suffisent pas aux besoins des clients, des solutions sur mesure sont proposées. Ces solutions peuvent aller d'une simple fonctionnalité personnalisée, comme l'envoi automatisé des bons de commande, à la création complète d'un site Web de commande intégré au logiciel (Solution AM Shop). Des interfaces entre l'ERP et divers développements sont également possibles, allant d'applications mobiles pour la gestion des stocks (AM Stock) à des solutions de gestion de la paie intégrées à l'ERP pour le secteur du BTP(Bâtiment et Travaux Publics).</a:t>
            </a:r>
          </a:p>
        </p:txBody>
      </p:sp>
      <p:sp>
        <p:nvSpPr>
          <p:cNvPr name="TextBox 6" id="6"/>
          <p:cNvSpPr txBox="true"/>
          <p:nvPr/>
        </p:nvSpPr>
        <p:spPr>
          <a:xfrm rot="0">
            <a:off x="1028700" y="743927"/>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6</a:t>
            </a:r>
            <a:r>
              <a:rPr lang="en-US" sz="3400">
                <a:solidFill>
                  <a:srgbClr val="000000"/>
                </a:solidFill>
                <a:latin typeface="Glacial Indifference"/>
              </a:rPr>
              <a:t>/40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134D8"/>
        </a:solidFill>
      </p:bgPr>
    </p:bg>
    <p:spTree>
      <p:nvGrpSpPr>
        <p:cNvPr id="1" name=""/>
        <p:cNvGrpSpPr/>
        <p:nvPr/>
      </p:nvGrpSpPr>
      <p:grpSpPr>
        <a:xfrm>
          <a:off x="0" y="0"/>
          <a:ext cx="0" cy="0"/>
          <a:chOff x="0" y="0"/>
          <a:chExt cx="0" cy="0"/>
        </a:xfrm>
      </p:grpSpPr>
      <p:sp>
        <p:nvSpPr>
          <p:cNvPr name="TextBox 2" id="2"/>
          <p:cNvSpPr txBox="true"/>
          <p:nvPr/>
        </p:nvSpPr>
        <p:spPr>
          <a:xfrm rot="0">
            <a:off x="9330184" y="6919783"/>
            <a:ext cx="719632"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a:rPr>
              <a:t>08</a:t>
            </a:r>
          </a:p>
        </p:txBody>
      </p:sp>
      <p:sp>
        <p:nvSpPr>
          <p:cNvPr name="TextBox 3" id="3"/>
          <p:cNvSpPr txBox="true"/>
          <p:nvPr/>
        </p:nvSpPr>
        <p:spPr>
          <a:xfrm rot="0">
            <a:off x="9330184" y="8492043"/>
            <a:ext cx="719632"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a:rPr>
              <a:t>09</a:t>
            </a:r>
          </a:p>
        </p:txBody>
      </p:sp>
      <p:sp>
        <p:nvSpPr>
          <p:cNvPr name="TextBox 4" id="4"/>
          <p:cNvSpPr txBox="true"/>
          <p:nvPr/>
        </p:nvSpPr>
        <p:spPr>
          <a:xfrm rot="0">
            <a:off x="2022902" y="6724203"/>
            <a:ext cx="4490505" cy="22771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Bold"/>
              </a:rPr>
              <a:t>WPF (Windows Presentation Foundation) pour développer des applications de bureau avec une interface utilisateur riche.</a:t>
            </a:r>
          </a:p>
        </p:txBody>
      </p:sp>
      <p:sp>
        <p:nvSpPr>
          <p:cNvPr name="TextBox 5" id="5"/>
          <p:cNvSpPr txBox="true"/>
          <p:nvPr/>
        </p:nvSpPr>
        <p:spPr>
          <a:xfrm rot="0">
            <a:off x="1028700" y="1266825"/>
            <a:ext cx="12489475" cy="1153897"/>
          </a:xfrm>
          <a:prstGeom prst="rect">
            <a:avLst/>
          </a:prstGeom>
        </p:spPr>
        <p:txBody>
          <a:bodyPr anchor="t" rtlCol="false" tIns="0" lIns="0" bIns="0" rIns="0">
            <a:spAutoFit/>
          </a:bodyPr>
          <a:lstStyle/>
          <a:p>
            <a:pPr>
              <a:lnSpc>
                <a:spcPts val="8530"/>
              </a:lnSpc>
            </a:pPr>
            <a:r>
              <a:rPr lang="en-US" sz="9172">
                <a:solidFill>
                  <a:srgbClr val="FFFFFF"/>
                </a:solidFill>
                <a:latin typeface="League Spartan"/>
              </a:rPr>
              <a:t>Technologies utilisé</a:t>
            </a:r>
            <a:r>
              <a:rPr lang="en-US" sz="9172">
                <a:solidFill>
                  <a:srgbClr val="FFFFFF"/>
                </a:solidFill>
                <a:latin typeface="League Spartan"/>
              </a:rPr>
              <a:t> </a:t>
            </a:r>
          </a:p>
        </p:txBody>
      </p:sp>
      <p:sp>
        <p:nvSpPr>
          <p:cNvPr name="TextBox 6" id="6"/>
          <p:cNvSpPr txBox="true"/>
          <p:nvPr/>
        </p:nvSpPr>
        <p:spPr>
          <a:xfrm rot="0">
            <a:off x="2022902" y="3410393"/>
            <a:ext cx="6432593" cy="9055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Bold"/>
              </a:rPr>
              <a:t>EBP : Utilisation du logiciel de gestion commerciale EBP.</a:t>
            </a:r>
          </a:p>
        </p:txBody>
      </p:sp>
      <p:sp>
        <p:nvSpPr>
          <p:cNvPr name="TextBox 7" id="7"/>
          <p:cNvSpPr txBox="true"/>
          <p:nvPr/>
        </p:nvSpPr>
        <p:spPr>
          <a:xfrm rot="0">
            <a:off x="1350172" y="3410393"/>
            <a:ext cx="719632"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a:rPr>
              <a:t>01</a:t>
            </a:r>
          </a:p>
        </p:txBody>
      </p:sp>
      <p:sp>
        <p:nvSpPr>
          <p:cNvPr name="TextBox 8" id="8"/>
          <p:cNvSpPr txBox="true"/>
          <p:nvPr/>
        </p:nvSpPr>
        <p:spPr>
          <a:xfrm rot="0">
            <a:off x="9384061" y="5336274"/>
            <a:ext cx="719632"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a:rPr>
              <a:t>07</a:t>
            </a:r>
          </a:p>
        </p:txBody>
      </p:sp>
      <p:sp>
        <p:nvSpPr>
          <p:cNvPr name="TextBox 9" id="9"/>
          <p:cNvSpPr txBox="true"/>
          <p:nvPr/>
        </p:nvSpPr>
        <p:spPr>
          <a:xfrm rot="0">
            <a:off x="2087406" y="4482665"/>
            <a:ext cx="6767460" cy="905510"/>
          </a:xfrm>
          <a:prstGeom prst="rect">
            <a:avLst/>
          </a:prstGeom>
        </p:spPr>
        <p:txBody>
          <a:bodyPr anchor="t" rtlCol="false" tIns="0" lIns="0" bIns="0" rIns="0">
            <a:spAutoFit/>
          </a:bodyPr>
          <a:lstStyle/>
          <a:p>
            <a:pPr>
              <a:lnSpc>
                <a:spcPts val="3639"/>
              </a:lnSpc>
            </a:pPr>
            <a:r>
              <a:rPr lang="en-US" sz="2599" u="sng">
                <a:solidFill>
                  <a:srgbClr val="FFFFFF"/>
                </a:solidFill>
                <a:latin typeface="Glacial Indifference Bold"/>
                <a:hlinkClick r:id="rId2" tooltip="http://asp.net/"/>
              </a:rPr>
              <a:t>ASP.NET</a:t>
            </a:r>
            <a:r>
              <a:rPr lang="en-US" sz="2599">
                <a:solidFill>
                  <a:srgbClr val="FFFFFF"/>
                </a:solidFill>
                <a:latin typeface="Glacial Indifference Bold"/>
              </a:rPr>
              <a:t> Core HTML et CSS:   pour le développement de pages web interactives.</a:t>
            </a:r>
          </a:p>
        </p:txBody>
      </p:sp>
      <p:sp>
        <p:nvSpPr>
          <p:cNvPr name="TextBox 10" id="10"/>
          <p:cNvSpPr txBox="true"/>
          <p:nvPr/>
        </p:nvSpPr>
        <p:spPr>
          <a:xfrm rot="0">
            <a:off x="1303271" y="4482665"/>
            <a:ext cx="719632"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a:rPr>
              <a:t>02</a:t>
            </a:r>
          </a:p>
        </p:txBody>
      </p:sp>
      <p:sp>
        <p:nvSpPr>
          <p:cNvPr name="TextBox 11" id="11"/>
          <p:cNvSpPr txBox="true"/>
          <p:nvPr/>
        </p:nvSpPr>
        <p:spPr>
          <a:xfrm rot="0">
            <a:off x="10170368" y="6794694"/>
            <a:ext cx="5160099" cy="13627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Bold"/>
              </a:rPr>
              <a:t>Linux : Utilisation du système d'exploitation Linux pour certains services et applications.</a:t>
            </a:r>
          </a:p>
        </p:txBody>
      </p:sp>
      <p:sp>
        <p:nvSpPr>
          <p:cNvPr name="TextBox 12" id="12"/>
          <p:cNvSpPr txBox="true"/>
          <p:nvPr/>
        </p:nvSpPr>
        <p:spPr>
          <a:xfrm rot="0">
            <a:off x="10170368" y="8366954"/>
            <a:ext cx="5160099" cy="13627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Bold"/>
              </a:rPr>
              <a:t>Notion &amp; GLPI Monday: Pour la gestion des projets et le partage des taches</a:t>
            </a:r>
          </a:p>
        </p:txBody>
      </p:sp>
      <p:sp>
        <p:nvSpPr>
          <p:cNvPr name="TextBox 13" id="13"/>
          <p:cNvSpPr txBox="true"/>
          <p:nvPr/>
        </p:nvSpPr>
        <p:spPr>
          <a:xfrm rot="0">
            <a:off x="1303271" y="5727434"/>
            <a:ext cx="719632"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a:rPr>
              <a:t>03</a:t>
            </a:r>
          </a:p>
        </p:txBody>
      </p:sp>
      <p:sp>
        <p:nvSpPr>
          <p:cNvPr name="TextBox 14" id="14"/>
          <p:cNvSpPr txBox="true"/>
          <p:nvPr/>
        </p:nvSpPr>
        <p:spPr>
          <a:xfrm rot="0">
            <a:off x="10103692" y="3296403"/>
            <a:ext cx="4833495" cy="9055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Bold"/>
              </a:rPr>
              <a:t>MySQL et SQL Serveur : pour la gestion des donné</a:t>
            </a:r>
          </a:p>
        </p:txBody>
      </p:sp>
      <p:sp>
        <p:nvSpPr>
          <p:cNvPr name="TextBox 15" id="15"/>
          <p:cNvSpPr txBox="true"/>
          <p:nvPr/>
        </p:nvSpPr>
        <p:spPr>
          <a:xfrm rot="0">
            <a:off x="1303271" y="6724203"/>
            <a:ext cx="719632"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a:rPr>
              <a:t>04</a:t>
            </a:r>
          </a:p>
        </p:txBody>
      </p:sp>
      <p:sp>
        <p:nvSpPr>
          <p:cNvPr name="TextBox 16" id="16"/>
          <p:cNvSpPr txBox="true"/>
          <p:nvPr/>
        </p:nvSpPr>
        <p:spPr>
          <a:xfrm rot="0">
            <a:off x="10049816" y="5374834"/>
            <a:ext cx="7209484" cy="13627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Bold"/>
              </a:rPr>
              <a:t>FTP : Utilisation du protocole de transfert de fichiers (FTP) pour échanger des données entre différents systèmes.</a:t>
            </a:r>
          </a:p>
        </p:txBody>
      </p:sp>
      <p:sp>
        <p:nvSpPr>
          <p:cNvPr name="TextBox 17" id="17"/>
          <p:cNvSpPr txBox="true"/>
          <p:nvPr/>
        </p:nvSpPr>
        <p:spPr>
          <a:xfrm rot="0">
            <a:off x="9384061" y="3329423"/>
            <a:ext cx="879386"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a:rPr>
              <a:t>05</a:t>
            </a:r>
          </a:p>
        </p:txBody>
      </p:sp>
      <p:sp>
        <p:nvSpPr>
          <p:cNvPr name="TextBox 18" id="18"/>
          <p:cNvSpPr txBox="true"/>
          <p:nvPr/>
        </p:nvSpPr>
        <p:spPr>
          <a:xfrm rot="0">
            <a:off x="10049816" y="4262220"/>
            <a:ext cx="5280651" cy="9055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Bold"/>
              </a:rPr>
              <a:t>API :  pour interconnecter différentes parties du système.</a:t>
            </a:r>
          </a:p>
        </p:txBody>
      </p:sp>
      <p:sp>
        <p:nvSpPr>
          <p:cNvPr name="TextBox 19" id="19"/>
          <p:cNvSpPr txBox="true"/>
          <p:nvPr/>
        </p:nvSpPr>
        <p:spPr>
          <a:xfrm rot="0">
            <a:off x="9409468" y="4262220"/>
            <a:ext cx="879386"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a:rPr>
              <a:t>06</a:t>
            </a:r>
          </a:p>
        </p:txBody>
      </p:sp>
      <p:sp>
        <p:nvSpPr>
          <p:cNvPr name="TextBox 20" id="20"/>
          <p:cNvSpPr txBox="true"/>
          <p:nvPr/>
        </p:nvSpPr>
        <p:spPr>
          <a:xfrm rot="0">
            <a:off x="2022902" y="5832034"/>
            <a:ext cx="4597523" cy="448310"/>
          </a:xfrm>
          <a:prstGeom prst="rect">
            <a:avLst/>
          </a:prstGeom>
        </p:spPr>
        <p:txBody>
          <a:bodyPr anchor="t" rtlCol="false" tIns="0" lIns="0" bIns="0" rIns="0">
            <a:spAutoFit/>
          </a:bodyPr>
          <a:lstStyle/>
          <a:p>
            <a:pPr>
              <a:lnSpc>
                <a:spcPts val="3639"/>
              </a:lnSpc>
            </a:pPr>
            <a:r>
              <a:rPr lang="en-US" sz="2599">
                <a:solidFill>
                  <a:srgbClr val="FFFFFF"/>
                </a:solidFill>
                <a:latin typeface="Glacial Indifference Bold"/>
              </a:rPr>
              <a:t>Windows et worker Services</a:t>
            </a:r>
          </a:p>
        </p:txBody>
      </p:sp>
      <p:sp>
        <p:nvSpPr>
          <p:cNvPr name="TextBox 21" id="21"/>
          <p:cNvSpPr txBox="true"/>
          <p:nvPr/>
        </p:nvSpPr>
        <p:spPr>
          <a:xfrm rot="0">
            <a:off x="550847" y="261998"/>
            <a:ext cx="2224480" cy="580390"/>
          </a:xfrm>
          <a:prstGeom prst="rect">
            <a:avLst/>
          </a:prstGeom>
        </p:spPr>
        <p:txBody>
          <a:bodyPr anchor="t" rtlCol="false" tIns="0" lIns="0" bIns="0" rIns="0">
            <a:spAutoFit/>
          </a:bodyPr>
          <a:lstStyle/>
          <a:p>
            <a:pPr>
              <a:lnSpc>
                <a:spcPts val="4760"/>
              </a:lnSpc>
            </a:pPr>
            <a:r>
              <a:rPr lang="en-US" sz="3400">
                <a:solidFill>
                  <a:srgbClr val="000000"/>
                </a:solidFill>
                <a:latin typeface="Glacial Indifference"/>
              </a:rPr>
              <a:t>7</a:t>
            </a:r>
            <a:r>
              <a:rPr lang="en-US" sz="3400">
                <a:solidFill>
                  <a:srgbClr val="000000"/>
                </a:solidFill>
                <a:latin typeface="Glacial Indifference"/>
              </a:rPr>
              <a:t>/40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9258300"/>
            <a:ext cx="5912498" cy="0"/>
          </a:xfrm>
          <a:prstGeom prst="line">
            <a:avLst/>
          </a:prstGeom>
          <a:ln cap="flat" w="47625">
            <a:solidFill>
              <a:srgbClr val="7937C7"/>
            </a:solidFill>
            <a:prstDash val="solid"/>
            <a:headEnd type="none" len="sm" w="sm"/>
            <a:tailEnd type="none" len="sm" w="sm"/>
          </a:ln>
        </p:spPr>
      </p:sp>
      <p:sp>
        <p:nvSpPr>
          <p:cNvPr name="Freeform 3" id="3"/>
          <p:cNvSpPr/>
          <p:nvPr/>
        </p:nvSpPr>
        <p:spPr>
          <a:xfrm flipH="false" flipV="false" rot="0">
            <a:off x="-1119292" y="1345583"/>
            <a:ext cx="3143928" cy="3287768"/>
          </a:xfrm>
          <a:custGeom>
            <a:avLst/>
            <a:gdLst/>
            <a:ahLst/>
            <a:cxnLst/>
            <a:rect r="r" b="b" t="t" l="l"/>
            <a:pathLst>
              <a:path h="3287768" w="3143928">
                <a:moveTo>
                  <a:pt x="0" y="0"/>
                </a:moveTo>
                <a:lnTo>
                  <a:pt x="3143928" y="0"/>
                </a:lnTo>
                <a:lnTo>
                  <a:pt x="3143928" y="3287768"/>
                </a:lnTo>
                <a:lnTo>
                  <a:pt x="0" y="3287768"/>
                </a:lnTo>
                <a:lnTo>
                  <a:pt x="0" y="0"/>
                </a:lnTo>
                <a:close/>
              </a:path>
            </a:pathLst>
          </a:custGeom>
          <a:blipFill>
            <a:blip r:embed="rId2"/>
            <a:stretch>
              <a:fillRect l="0" t="0" r="0" b="0"/>
            </a:stretch>
          </a:blipFill>
        </p:spPr>
      </p:sp>
      <p:sp>
        <p:nvSpPr>
          <p:cNvPr name="Freeform 4" id="4"/>
          <p:cNvSpPr/>
          <p:nvPr/>
        </p:nvSpPr>
        <p:spPr>
          <a:xfrm flipH="false" flipV="false" rot="0">
            <a:off x="14994836" y="8113124"/>
            <a:ext cx="2639567" cy="2735302"/>
          </a:xfrm>
          <a:custGeom>
            <a:avLst/>
            <a:gdLst/>
            <a:ahLst/>
            <a:cxnLst/>
            <a:rect r="r" b="b" t="t" l="l"/>
            <a:pathLst>
              <a:path h="2735302" w="2639567">
                <a:moveTo>
                  <a:pt x="0" y="0"/>
                </a:moveTo>
                <a:lnTo>
                  <a:pt x="2639567" y="0"/>
                </a:lnTo>
                <a:lnTo>
                  <a:pt x="2639567" y="2735302"/>
                </a:lnTo>
                <a:lnTo>
                  <a:pt x="0" y="2735302"/>
                </a:lnTo>
                <a:lnTo>
                  <a:pt x="0" y="0"/>
                </a:lnTo>
                <a:close/>
              </a:path>
            </a:pathLst>
          </a:custGeom>
          <a:blipFill>
            <a:blip r:embed="rId3"/>
            <a:stretch>
              <a:fillRect l="0" t="0" r="0" b="0"/>
            </a:stretch>
          </a:blipFill>
        </p:spPr>
      </p:sp>
      <p:sp>
        <p:nvSpPr>
          <p:cNvPr name="TextBox 5" id="5"/>
          <p:cNvSpPr txBox="true"/>
          <p:nvPr/>
        </p:nvSpPr>
        <p:spPr>
          <a:xfrm rot="0">
            <a:off x="1028700" y="3922990"/>
            <a:ext cx="14904732" cy="2873846"/>
          </a:xfrm>
          <a:prstGeom prst="rect">
            <a:avLst/>
          </a:prstGeom>
        </p:spPr>
        <p:txBody>
          <a:bodyPr anchor="t" rtlCol="false" tIns="0" lIns="0" bIns="0" rIns="0">
            <a:spAutoFit/>
          </a:bodyPr>
          <a:lstStyle/>
          <a:p>
            <a:pPr>
              <a:lnSpc>
                <a:spcPts val="10992"/>
              </a:lnSpc>
            </a:pPr>
            <a:r>
              <a:rPr lang="en-US" sz="11819">
                <a:solidFill>
                  <a:srgbClr val="000000"/>
                </a:solidFill>
                <a:latin typeface="League Spartan"/>
              </a:rPr>
              <a:t>Projets Majeurs avec Clients</a:t>
            </a:r>
          </a:p>
        </p:txBody>
      </p:sp>
      <p:sp>
        <p:nvSpPr>
          <p:cNvPr name="Freeform 6" id="6"/>
          <p:cNvSpPr/>
          <p:nvPr/>
        </p:nvSpPr>
        <p:spPr>
          <a:xfrm flipH="false" flipV="false" rot="0">
            <a:off x="15679979" y="0"/>
            <a:ext cx="2694977" cy="1345583"/>
          </a:xfrm>
          <a:custGeom>
            <a:avLst/>
            <a:gdLst/>
            <a:ahLst/>
            <a:cxnLst/>
            <a:rect r="r" b="b" t="t" l="l"/>
            <a:pathLst>
              <a:path h="1345583" w="2694977">
                <a:moveTo>
                  <a:pt x="0" y="0"/>
                </a:moveTo>
                <a:lnTo>
                  <a:pt x="2694977" y="0"/>
                </a:lnTo>
                <a:lnTo>
                  <a:pt x="2694977" y="1345583"/>
                </a:lnTo>
                <a:lnTo>
                  <a:pt x="0" y="1345583"/>
                </a:lnTo>
                <a:lnTo>
                  <a:pt x="0" y="0"/>
                </a:lnTo>
                <a:close/>
              </a:path>
            </a:pathLst>
          </a:custGeom>
          <a:blipFill>
            <a:blip r:embed="rId4"/>
            <a:stretch>
              <a:fillRect l="0" t="0" r="0" b="0"/>
            </a:stretch>
          </a:blipFill>
        </p:spPr>
      </p:sp>
      <p:sp>
        <p:nvSpPr>
          <p:cNvPr name="Freeform 7" id="7"/>
          <p:cNvSpPr/>
          <p:nvPr/>
        </p:nvSpPr>
        <p:spPr>
          <a:xfrm flipH="false" flipV="false" rot="0">
            <a:off x="133311" y="0"/>
            <a:ext cx="2947862" cy="1159492"/>
          </a:xfrm>
          <a:custGeom>
            <a:avLst/>
            <a:gdLst/>
            <a:ahLst/>
            <a:cxnLst/>
            <a:rect r="r" b="b" t="t" l="l"/>
            <a:pathLst>
              <a:path h="1159492" w="2947862">
                <a:moveTo>
                  <a:pt x="0" y="0"/>
                </a:moveTo>
                <a:lnTo>
                  <a:pt x="2947862" y="0"/>
                </a:lnTo>
                <a:lnTo>
                  <a:pt x="2947862" y="1159492"/>
                </a:lnTo>
                <a:lnTo>
                  <a:pt x="0" y="1159492"/>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26115" y="0"/>
            <a:ext cx="2694977" cy="1345583"/>
          </a:xfrm>
          <a:custGeom>
            <a:avLst/>
            <a:gdLst/>
            <a:ahLst/>
            <a:cxnLst/>
            <a:rect r="r" b="b" t="t" l="l"/>
            <a:pathLst>
              <a:path h="1345583" w="2694977">
                <a:moveTo>
                  <a:pt x="0" y="0"/>
                </a:moveTo>
                <a:lnTo>
                  <a:pt x="2694978" y="0"/>
                </a:lnTo>
                <a:lnTo>
                  <a:pt x="2694978" y="1345583"/>
                </a:lnTo>
                <a:lnTo>
                  <a:pt x="0" y="1345583"/>
                </a:lnTo>
                <a:lnTo>
                  <a:pt x="0" y="0"/>
                </a:lnTo>
                <a:close/>
              </a:path>
            </a:pathLst>
          </a:custGeom>
          <a:blipFill>
            <a:blip r:embed="rId2"/>
            <a:stretch>
              <a:fillRect l="0" t="0" r="0" b="0"/>
            </a:stretch>
          </a:blipFill>
        </p:spPr>
      </p:sp>
      <p:sp>
        <p:nvSpPr>
          <p:cNvPr name="Freeform 3" id="3"/>
          <p:cNvSpPr/>
          <p:nvPr/>
        </p:nvSpPr>
        <p:spPr>
          <a:xfrm flipH="false" flipV="false" rot="0">
            <a:off x="0" y="186090"/>
            <a:ext cx="2947862" cy="1159492"/>
          </a:xfrm>
          <a:custGeom>
            <a:avLst/>
            <a:gdLst/>
            <a:ahLst/>
            <a:cxnLst/>
            <a:rect r="r" b="b" t="t" l="l"/>
            <a:pathLst>
              <a:path h="1159492" w="2947862">
                <a:moveTo>
                  <a:pt x="0" y="0"/>
                </a:moveTo>
                <a:lnTo>
                  <a:pt x="2947862" y="0"/>
                </a:lnTo>
                <a:lnTo>
                  <a:pt x="2947862" y="1159493"/>
                </a:lnTo>
                <a:lnTo>
                  <a:pt x="0" y="1159493"/>
                </a:lnTo>
                <a:lnTo>
                  <a:pt x="0" y="0"/>
                </a:lnTo>
                <a:close/>
              </a:path>
            </a:pathLst>
          </a:custGeom>
          <a:blipFill>
            <a:blip r:embed="rId3"/>
            <a:stretch>
              <a:fillRect l="0" t="0" r="0" b="0"/>
            </a:stretch>
          </a:blipFill>
        </p:spPr>
      </p:sp>
      <p:sp>
        <p:nvSpPr>
          <p:cNvPr name="Freeform 4" id="4"/>
          <p:cNvSpPr/>
          <p:nvPr/>
        </p:nvSpPr>
        <p:spPr>
          <a:xfrm flipH="false" flipV="false" rot="0">
            <a:off x="12986061" y="2729824"/>
            <a:ext cx="3406668" cy="3406668"/>
          </a:xfrm>
          <a:custGeom>
            <a:avLst/>
            <a:gdLst/>
            <a:ahLst/>
            <a:cxnLst/>
            <a:rect r="r" b="b" t="t" l="l"/>
            <a:pathLst>
              <a:path h="3406668" w="3406668">
                <a:moveTo>
                  <a:pt x="0" y="0"/>
                </a:moveTo>
                <a:lnTo>
                  <a:pt x="3406668" y="0"/>
                </a:lnTo>
                <a:lnTo>
                  <a:pt x="3406668" y="3406667"/>
                </a:lnTo>
                <a:lnTo>
                  <a:pt x="0" y="3406667"/>
                </a:lnTo>
                <a:lnTo>
                  <a:pt x="0" y="0"/>
                </a:lnTo>
                <a:close/>
              </a:path>
            </a:pathLst>
          </a:custGeom>
          <a:blipFill>
            <a:blip r:embed="rId4"/>
            <a:stretch>
              <a:fillRect l="0" t="0" r="0" b="0"/>
            </a:stretch>
          </a:blipFill>
        </p:spPr>
      </p:sp>
      <p:sp>
        <p:nvSpPr>
          <p:cNvPr name="Freeform 5" id="5"/>
          <p:cNvSpPr/>
          <p:nvPr/>
        </p:nvSpPr>
        <p:spPr>
          <a:xfrm flipH="false" flipV="false" rot="0">
            <a:off x="11883278" y="8965414"/>
            <a:ext cx="1009021" cy="1009021"/>
          </a:xfrm>
          <a:custGeom>
            <a:avLst/>
            <a:gdLst/>
            <a:ahLst/>
            <a:cxnLst/>
            <a:rect r="r" b="b" t="t" l="l"/>
            <a:pathLst>
              <a:path h="1009021" w="1009021">
                <a:moveTo>
                  <a:pt x="0" y="0"/>
                </a:moveTo>
                <a:lnTo>
                  <a:pt x="1009021" y="0"/>
                </a:lnTo>
                <a:lnTo>
                  <a:pt x="1009021" y="1009021"/>
                </a:lnTo>
                <a:lnTo>
                  <a:pt x="0" y="1009021"/>
                </a:lnTo>
                <a:lnTo>
                  <a:pt x="0" y="0"/>
                </a:lnTo>
                <a:close/>
              </a:path>
            </a:pathLst>
          </a:custGeom>
          <a:blipFill>
            <a:blip r:embed="rId4"/>
            <a:stretch>
              <a:fillRect l="0" t="0" r="0" b="0"/>
            </a:stretch>
          </a:blipFill>
        </p:spPr>
      </p:sp>
      <p:sp>
        <p:nvSpPr>
          <p:cNvPr name="Freeform 6" id="6"/>
          <p:cNvSpPr/>
          <p:nvPr/>
        </p:nvSpPr>
        <p:spPr>
          <a:xfrm flipH="false" flipV="false" rot="-571837">
            <a:off x="677192" y="3101078"/>
            <a:ext cx="2366871" cy="2664159"/>
          </a:xfrm>
          <a:custGeom>
            <a:avLst/>
            <a:gdLst/>
            <a:ahLst/>
            <a:cxnLst/>
            <a:rect r="r" b="b" t="t" l="l"/>
            <a:pathLst>
              <a:path h="2664159" w="2366871">
                <a:moveTo>
                  <a:pt x="0" y="0"/>
                </a:moveTo>
                <a:lnTo>
                  <a:pt x="2366871" y="0"/>
                </a:lnTo>
                <a:lnTo>
                  <a:pt x="2366871" y="2664159"/>
                </a:lnTo>
                <a:lnTo>
                  <a:pt x="0" y="2664159"/>
                </a:lnTo>
                <a:lnTo>
                  <a:pt x="0" y="0"/>
                </a:lnTo>
                <a:close/>
              </a:path>
            </a:pathLst>
          </a:custGeom>
          <a:blipFill>
            <a:blip r:embed="rId5"/>
            <a:stretch>
              <a:fillRect l="0" t="0" r="0" b="0"/>
            </a:stretch>
          </a:blipFill>
        </p:spPr>
      </p:sp>
      <p:sp>
        <p:nvSpPr>
          <p:cNvPr name="Freeform 7" id="7"/>
          <p:cNvSpPr/>
          <p:nvPr/>
        </p:nvSpPr>
        <p:spPr>
          <a:xfrm flipH="false" flipV="false" rot="-1699345">
            <a:off x="4462120" y="6431364"/>
            <a:ext cx="2702994" cy="2549994"/>
          </a:xfrm>
          <a:custGeom>
            <a:avLst/>
            <a:gdLst/>
            <a:ahLst/>
            <a:cxnLst/>
            <a:rect r="r" b="b" t="t" l="l"/>
            <a:pathLst>
              <a:path h="2549994" w="2702994">
                <a:moveTo>
                  <a:pt x="0" y="0"/>
                </a:moveTo>
                <a:lnTo>
                  <a:pt x="2702993" y="0"/>
                </a:lnTo>
                <a:lnTo>
                  <a:pt x="2702993" y="2549994"/>
                </a:lnTo>
                <a:lnTo>
                  <a:pt x="0" y="2549994"/>
                </a:lnTo>
                <a:lnTo>
                  <a:pt x="0" y="0"/>
                </a:lnTo>
                <a:close/>
              </a:path>
            </a:pathLst>
          </a:custGeom>
          <a:blipFill>
            <a:blip r:embed="rId6"/>
            <a:stretch>
              <a:fillRect l="0" t="0" r="0" b="0"/>
            </a:stretch>
          </a:blipFill>
        </p:spPr>
      </p:sp>
      <p:sp>
        <p:nvSpPr>
          <p:cNvPr name="Freeform 8" id="8"/>
          <p:cNvSpPr/>
          <p:nvPr/>
        </p:nvSpPr>
        <p:spPr>
          <a:xfrm flipH="false" flipV="false" rot="-1699345">
            <a:off x="9608786" y="315416"/>
            <a:ext cx="1745035" cy="1646260"/>
          </a:xfrm>
          <a:custGeom>
            <a:avLst/>
            <a:gdLst/>
            <a:ahLst/>
            <a:cxnLst/>
            <a:rect r="r" b="b" t="t" l="l"/>
            <a:pathLst>
              <a:path h="1646260" w="1745035">
                <a:moveTo>
                  <a:pt x="0" y="0"/>
                </a:moveTo>
                <a:lnTo>
                  <a:pt x="1745036" y="0"/>
                </a:lnTo>
                <a:lnTo>
                  <a:pt x="1745036" y="1646259"/>
                </a:lnTo>
                <a:lnTo>
                  <a:pt x="0" y="1646259"/>
                </a:lnTo>
                <a:lnTo>
                  <a:pt x="0" y="0"/>
                </a:lnTo>
                <a:close/>
              </a:path>
            </a:pathLst>
          </a:custGeom>
          <a:blipFill>
            <a:blip r:embed="rId6"/>
            <a:stretch>
              <a:fillRect l="0" t="0" r="0" b="0"/>
            </a:stretch>
          </a:blipFill>
        </p:spPr>
      </p:sp>
      <p:sp>
        <p:nvSpPr>
          <p:cNvPr name="TextBox 9" id="9"/>
          <p:cNvSpPr txBox="true"/>
          <p:nvPr/>
        </p:nvSpPr>
        <p:spPr>
          <a:xfrm rot="0">
            <a:off x="3734424" y="4376678"/>
            <a:ext cx="9593832" cy="1185664"/>
          </a:xfrm>
          <a:prstGeom prst="rect">
            <a:avLst/>
          </a:prstGeom>
        </p:spPr>
        <p:txBody>
          <a:bodyPr anchor="t" rtlCol="false" tIns="0" lIns="0" bIns="0" rIns="0">
            <a:spAutoFit/>
          </a:bodyPr>
          <a:lstStyle/>
          <a:p>
            <a:pPr>
              <a:lnSpc>
                <a:spcPts val="8902"/>
              </a:lnSpc>
            </a:pPr>
            <a:r>
              <a:rPr lang="en-US" sz="8727">
                <a:solidFill>
                  <a:srgbClr val="000000"/>
                </a:solidFill>
                <a:latin typeface="League Spartan"/>
              </a:rPr>
              <a:t>ESSPRESSOTIME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DAFtUcv4kVA</dc:identifier>
  <dcterms:modified xsi:type="dcterms:W3CDTF">2011-08-01T06:04:30Z</dcterms:modified>
  <cp:revision>1</cp:revision>
  <dc:title>Présentation de l’entreprise</dc:title>
</cp:coreProperties>
</file>